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03493-1D27-4B7B-AEDC-28D3F6275BD1}" v="1" dt="2025-04-15T11:42:17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96" d="100"/>
          <a:sy n="96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01B03493-1D27-4B7B-AEDC-28D3F6275BD1}"/>
    <pc:docChg chg="addSld delSld modSld modSection">
      <pc:chgData name="Ândria Kaminski" userId="353dd59b-79f5-4f4a-adf8-a66dbee6ec45" providerId="ADAL" clId="{01B03493-1D27-4B7B-AEDC-28D3F6275BD1}" dt="2025-04-15T11:42:22.465" v="1" actId="47"/>
      <pc:docMkLst>
        <pc:docMk/>
      </pc:docMkLst>
      <pc:sldChg chg="del">
        <pc:chgData name="Ândria Kaminski" userId="353dd59b-79f5-4f4a-adf8-a66dbee6ec45" providerId="ADAL" clId="{01B03493-1D27-4B7B-AEDC-28D3F6275BD1}" dt="2025-04-15T11:42:22.465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01B03493-1D27-4B7B-AEDC-28D3F6275BD1}" dt="2025-04-15T11:42:22.465" v="1" actId="47"/>
        <pc:sldMkLst>
          <pc:docMk/>
          <pc:sldMk cId="1207061872" sldId="2147376699"/>
        </pc:sldMkLst>
      </pc:sldChg>
      <pc:sldChg chg="add">
        <pc:chgData name="Ândria Kaminski" userId="353dd59b-79f5-4f4a-adf8-a66dbee6ec45" providerId="ADAL" clId="{01B03493-1D27-4B7B-AEDC-28D3F6275BD1}" dt="2025-04-15T11:42:17.891" v="0"/>
        <pc:sldMkLst>
          <pc:docMk/>
          <pc:sldMk cId="476254137" sldId="2147376701"/>
        </pc:sldMkLst>
      </pc:sldChg>
      <pc:sldChg chg="add">
        <pc:chgData name="Ândria Kaminski" userId="353dd59b-79f5-4f4a-adf8-a66dbee6ec45" providerId="ADAL" clId="{01B03493-1D27-4B7B-AEDC-28D3F6275BD1}" dt="2025-04-15T11:42:17.891" v="0"/>
        <pc:sldMkLst>
          <pc:docMk/>
          <pc:sldMk cId="1866782555" sldId="21473767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210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87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006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398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91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621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440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63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11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0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6283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Definição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uLnTx/>
              <a:uFillTx/>
              <a:latin typeface="Tahoma"/>
              <a:ea typeface="Tahom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da solução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210903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0" name="Imagem 9" descr="Tela de computador com imagem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FC82AB1D-0400-7BAB-5743-70B02CFA01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5027" y="1355725"/>
            <a:ext cx="3837828" cy="48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CB3DC4AC-943B-8D95-6175-BAFA4D5AF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AAD72BB-BFC3-8119-7B31-66EC724B9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CB435DE3-21FA-1BD1-6DE6-AA772C917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D30A44BC-91C3-57AA-1E87-B394F3081C2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AA5B44A7-DB31-09C4-3724-BD795C86B34F}"/>
              </a:ext>
            </a:extLst>
          </p:cNvPr>
          <p:cNvGrpSpPr/>
          <p:nvPr/>
        </p:nvGrpSpPr>
        <p:grpSpPr>
          <a:xfrm>
            <a:off x="5230108" y="1720738"/>
            <a:ext cx="6136640" cy="3960291"/>
            <a:chOff x="5230108" y="1620792"/>
            <a:chExt cx="6136640" cy="3995689"/>
          </a:xfrm>
          <a:gradFill flip="none" rotWithShape="1">
            <a:gsLst>
              <a:gs pos="0">
                <a:srgbClr val="033C73"/>
              </a:gs>
              <a:gs pos="100000">
                <a:srgbClr val="8800CC"/>
              </a:gs>
            </a:gsLst>
            <a:lin ang="5400000" scaled="1"/>
            <a:tileRect/>
          </a:gradFill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3230D715-FD54-1865-AB4E-DCD585AC6A87}"/>
                </a:ext>
              </a:extLst>
            </p:cNvPr>
            <p:cNvSpPr/>
            <p:nvPr/>
          </p:nvSpPr>
          <p:spPr>
            <a:xfrm>
              <a:off x="5230108" y="1620792"/>
              <a:ext cx="6136640" cy="1368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A505751B-588A-C171-6ACD-E1C4E9849FCD}"/>
                </a:ext>
              </a:extLst>
            </p:cNvPr>
            <p:cNvSpPr/>
            <p:nvPr/>
          </p:nvSpPr>
          <p:spPr>
            <a:xfrm>
              <a:off x="5230108" y="4284481"/>
              <a:ext cx="6136640" cy="1332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CDEA42A9-1141-899E-92D2-B4BB41DE127A}"/>
                </a:ext>
              </a:extLst>
            </p:cNvPr>
            <p:cNvSpPr/>
            <p:nvPr/>
          </p:nvSpPr>
          <p:spPr>
            <a:xfrm>
              <a:off x="5230108" y="2957432"/>
              <a:ext cx="6136640" cy="1332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7796F557-3BCB-3C58-ADD9-8FEC41E4B878}"/>
              </a:ext>
            </a:extLst>
          </p:cNvPr>
          <p:cNvGrpSpPr/>
          <p:nvPr/>
        </p:nvGrpSpPr>
        <p:grpSpPr>
          <a:xfrm>
            <a:off x="3813116" y="1715787"/>
            <a:ext cx="3329573" cy="3956756"/>
            <a:chOff x="3813116" y="1620792"/>
            <a:chExt cx="3329573" cy="4000388"/>
          </a:xfrm>
          <a:solidFill>
            <a:schemeClr val="bg1"/>
          </a:solidFill>
        </p:grpSpPr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5491A7DF-6222-50C0-4804-2B8596BE51DC}"/>
                </a:ext>
              </a:extLst>
            </p:cNvPr>
            <p:cNvSpPr/>
            <p:nvPr/>
          </p:nvSpPr>
          <p:spPr>
            <a:xfrm flipV="1">
              <a:off x="3820369" y="1620792"/>
              <a:ext cx="3322320" cy="2000194"/>
            </a:xfrm>
            <a:prstGeom prst="parallelogram">
              <a:avLst>
                <a:gd name="adj" fmla="val 37699"/>
              </a:avLst>
            </a:prstGeom>
            <a:grpFill/>
            <a:ln w="25400"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Paralelogramo 33">
              <a:extLst>
                <a:ext uri="{FF2B5EF4-FFF2-40B4-BE49-F238E27FC236}">
                  <a16:creationId xmlns:a16="http://schemas.microsoft.com/office/drawing/2014/main" id="{5781DBD9-DD39-B019-AD8D-7950E9D34AFF}"/>
                </a:ext>
              </a:extLst>
            </p:cNvPr>
            <p:cNvSpPr/>
            <p:nvPr/>
          </p:nvSpPr>
          <p:spPr>
            <a:xfrm flipH="1" flipV="1">
              <a:off x="3813116" y="3620986"/>
              <a:ext cx="3322320" cy="2000194"/>
            </a:xfrm>
            <a:prstGeom prst="parallelogram">
              <a:avLst>
                <a:gd name="adj" fmla="val 37699"/>
              </a:avLst>
            </a:prstGeom>
            <a:grpFill/>
            <a:ln w="25400"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1FFAB9-C328-57FB-DC76-AC013565AB69}"/>
              </a:ext>
            </a:extLst>
          </p:cNvPr>
          <p:cNvSpPr txBox="1"/>
          <p:nvPr/>
        </p:nvSpPr>
        <p:spPr>
          <a:xfrm>
            <a:off x="4540906" y="1990162"/>
            <a:ext cx="194607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Qual o impacto gerado por esse problema / oportunidade?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6493E07-875A-6C94-ABD6-4CF8C01C276D}"/>
              </a:ext>
            </a:extLst>
          </p:cNvPr>
          <p:cNvSpPr txBox="1"/>
          <p:nvPr/>
        </p:nvSpPr>
        <p:spPr>
          <a:xfrm>
            <a:off x="7563615" y="1846014"/>
            <a:ext cx="20116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Solução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E4F908C-64B6-14DB-A1FF-4A67DF99E2AC}"/>
              </a:ext>
            </a:extLst>
          </p:cNvPr>
          <p:cNvSpPr txBox="1"/>
          <p:nvPr/>
        </p:nvSpPr>
        <p:spPr>
          <a:xfrm>
            <a:off x="7563615" y="3174630"/>
            <a:ext cx="236964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Resultados Esperados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B4678E3-95F5-52B7-4190-913E63168A6F}"/>
              </a:ext>
            </a:extLst>
          </p:cNvPr>
          <p:cNvSpPr txBox="1"/>
          <p:nvPr/>
        </p:nvSpPr>
        <p:spPr>
          <a:xfrm>
            <a:off x="7563615" y="4459950"/>
            <a:ext cx="236964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Diferenciais</a:t>
            </a:r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4AAD93AA-2B45-0F70-D114-792A50EEDBCF}"/>
              </a:ext>
            </a:extLst>
          </p:cNvPr>
          <p:cNvGrpSpPr/>
          <p:nvPr/>
        </p:nvGrpSpPr>
        <p:grpSpPr>
          <a:xfrm>
            <a:off x="773701" y="1972764"/>
            <a:ext cx="3479827" cy="3409662"/>
            <a:chOff x="773701" y="1897458"/>
            <a:chExt cx="3479827" cy="3409662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</p:grpSpPr>
        <p:sp>
          <p:nvSpPr>
            <p:cNvPr id="2" name="Acorde 5">
              <a:extLst>
                <a:ext uri="{FF2B5EF4-FFF2-40B4-BE49-F238E27FC236}">
                  <a16:creationId xmlns:a16="http://schemas.microsoft.com/office/drawing/2014/main" id="{0D594516-1A77-6C49-3EE0-132AB08EF67A}"/>
                </a:ext>
              </a:extLst>
            </p:cNvPr>
            <p:cNvSpPr/>
            <p:nvPr/>
          </p:nvSpPr>
          <p:spPr>
            <a:xfrm rot="16200000">
              <a:off x="862012" y="1926875"/>
              <a:ext cx="3291934" cy="3468555"/>
            </a:xfrm>
            <a:prstGeom prst="chord">
              <a:avLst>
                <a:gd name="adj1" fmla="val 535896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Acorde 5">
              <a:extLst>
                <a:ext uri="{FF2B5EF4-FFF2-40B4-BE49-F238E27FC236}">
                  <a16:creationId xmlns:a16="http://schemas.microsoft.com/office/drawing/2014/main" id="{D72F28EC-F6C1-98D8-E6F7-7C5D35CBE418}"/>
                </a:ext>
              </a:extLst>
            </p:cNvPr>
            <p:cNvSpPr/>
            <p:nvPr/>
          </p:nvSpPr>
          <p:spPr>
            <a:xfrm rot="5400000">
              <a:off x="874050" y="1808379"/>
              <a:ext cx="3290400" cy="3468557"/>
            </a:xfrm>
            <a:prstGeom prst="chord">
              <a:avLst>
                <a:gd name="adj1" fmla="val 535896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07108C3-8A87-75FE-4C85-7C1A9370649C}"/>
              </a:ext>
            </a:extLst>
          </p:cNvPr>
          <p:cNvSpPr txBox="1"/>
          <p:nvPr/>
        </p:nvSpPr>
        <p:spPr>
          <a:xfrm>
            <a:off x="7529403" y="996842"/>
            <a:ext cx="269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Etapa 2: Solução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6E86D2B-3F35-833B-1B78-942041CAF6CA}"/>
              </a:ext>
            </a:extLst>
          </p:cNvPr>
          <p:cNvSpPr txBox="1"/>
          <p:nvPr/>
        </p:nvSpPr>
        <p:spPr>
          <a:xfrm>
            <a:off x="1344691" y="2556613"/>
            <a:ext cx="2432076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Problema / Oportunidade</a:t>
            </a:r>
          </a:p>
        </p:txBody>
      </p:sp>
      <p:sp>
        <p:nvSpPr>
          <p:cNvPr id="42" name="Chave Esquerda 41">
            <a:extLst>
              <a:ext uri="{FF2B5EF4-FFF2-40B4-BE49-F238E27FC236}">
                <a16:creationId xmlns:a16="http://schemas.microsoft.com/office/drawing/2014/main" id="{29890FA4-8E77-0DA7-DCD1-921757EDED21}"/>
              </a:ext>
            </a:extLst>
          </p:cNvPr>
          <p:cNvSpPr/>
          <p:nvPr/>
        </p:nvSpPr>
        <p:spPr>
          <a:xfrm rot="5400000">
            <a:off x="8808014" y="-1001601"/>
            <a:ext cx="135179" cy="4919183"/>
          </a:xfrm>
          <a:prstGeom prst="leftBrace">
            <a:avLst/>
          </a:prstGeom>
          <a:ln w="38100">
            <a:solidFill>
              <a:srgbClr val="88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Chave Esquerda 42">
            <a:extLst>
              <a:ext uri="{FF2B5EF4-FFF2-40B4-BE49-F238E27FC236}">
                <a16:creationId xmlns:a16="http://schemas.microsoft.com/office/drawing/2014/main" id="{0343FE9F-B731-94B7-1915-5C0BE8072057}"/>
              </a:ext>
            </a:extLst>
          </p:cNvPr>
          <p:cNvSpPr/>
          <p:nvPr/>
        </p:nvSpPr>
        <p:spPr>
          <a:xfrm rot="5400000">
            <a:off x="3450996" y="-1296165"/>
            <a:ext cx="142397" cy="5515532"/>
          </a:xfrm>
          <a:prstGeom prst="leftBrace">
            <a:avLst/>
          </a:prstGeom>
          <a:ln w="38100">
            <a:solidFill>
              <a:srgbClr val="1BB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020F1F7-0AC6-4B6B-FE85-8239D7AAABFE}"/>
              </a:ext>
            </a:extLst>
          </p:cNvPr>
          <p:cNvSpPr txBox="1"/>
          <p:nvPr/>
        </p:nvSpPr>
        <p:spPr>
          <a:xfrm>
            <a:off x="2104911" y="996842"/>
            <a:ext cx="286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Etapa 1: Problema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2C65D51-1387-2316-0D10-7867A9B405CB}"/>
              </a:ext>
            </a:extLst>
          </p:cNvPr>
          <p:cNvSpPr txBox="1"/>
          <p:nvPr/>
        </p:nvSpPr>
        <p:spPr>
          <a:xfrm>
            <a:off x="4540906" y="2525693"/>
            <a:ext cx="187378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Time, área, departamento, cliente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842EDC8-81D1-071A-9A4C-ACB89A2EC7A6}"/>
              </a:ext>
            </a:extLst>
          </p:cNvPr>
          <p:cNvSpPr txBox="1"/>
          <p:nvPr/>
        </p:nvSpPr>
        <p:spPr>
          <a:xfrm>
            <a:off x="4540906" y="2942025"/>
            <a:ext cx="2102778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1100" b="1"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Ansiedade por esperar a entrega cada vez que compra de sua revendedora ou por internet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6F4B147-849A-C7E1-F222-DA73DFC0194D}"/>
              </a:ext>
            </a:extLst>
          </p:cNvPr>
          <p:cNvSpPr txBox="1"/>
          <p:nvPr/>
        </p:nvSpPr>
        <p:spPr>
          <a:xfrm>
            <a:off x="4540906" y="4457675"/>
            <a:ext cx="15840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Soluções atuais que as pessoas usam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E456ED8-47F1-4351-E408-170085F74EC0}"/>
              </a:ext>
            </a:extLst>
          </p:cNvPr>
          <p:cNvSpPr txBox="1"/>
          <p:nvPr/>
        </p:nvSpPr>
        <p:spPr>
          <a:xfrm>
            <a:off x="4540906" y="4923044"/>
            <a:ext cx="204613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1100" b="1"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Compra em lojas físicas aos finais de semana - Programa-se com antecedência para compras online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172169B-BA15-DD04-AAD9-381E61A1D553}"/>
              </a:ext>
            </a:extLst>
          </p:cNvPr>
          <p:cNvSpPr txBox="1"/>
          <p:nvPr/>
        </p:nvSpPr>
        <p:spPr>
          <a:xfrm>
            <a:off x="7563615" y="2131130"/>
            <a:ext cx="2912802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Novas soluções para o problema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D6B3DF0-45ED-7A0A-612F-F11D26C3349C}"/>
              </a:ext>
            </a:extLst>
          </p:cNvPr>
          <p:cNvSpPr txBox="1"/>
          <p:nvPr/>
        </p:nvSpPr>
        <p:spPr>
          <a:xfrm>
            <a:off x="7563615" y="3444508"/>
            <a:ext cx="2912802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Impacto de novas soluções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1964329-4096-907F-0CAE-18628AE1FB3F}"/>
              </a:ext>
            </a:extLst>
          </p:cNvPr>
          <p:cNvSpPr txBox="1"/>
          <p:nvPr/>
        </p:nvSpPr>
        <p:spPr>
          <a:xfrm>
            <a:off x="7563615" y="4699307"/>
            <a:ext cx="3116633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Pontos positivos e negativos das soluções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BCC4B68-3179-A6E9-ABF0-6D82E8907F83}"/>
              </a:ext>
            </a:extLst>
          </p:cNvPr>
          <p:cNvSpPr txBox="1"/>
          <p:nvPr/>
        </p:nvSpPr>
        <p:spPr>
          <a:xfrm>
            <a:off x="7563614" y="2384774"/>
            <a:ext cx="29128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1100" b="1"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Entrega de produtos pequenos em 12h na cidade de São Paulo através de parceiro logístico por preço diferenciado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F8482133-CB0A-CEFB-210A-4BECC017B956}"/>
              </a:ext>
            </a:extLst>
          </p:cNvPr>
          <p:cNvSpPr txBox="1"/>
          <p:nvPr/>
        </p:nvSpPr>
        <p:spPr>
          <a:xfrm>
            <a:off x="7563614" y="3689455"/>
            <a:ext cx="3804501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1100" b="1">
                <a:latin typeface="Century Gothic" panose="020B0502020202020204" pitchFamily="34" charset="0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Aumento da compra por impulso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Aumento da receita logística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Fidelização do cliente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E45BE3AF-E292-9082-74C9-78402E01DA7A}"/>
              </a:ext>
            </a:extLst>
          </p:cNvPr>
          <p:cNvSpPr txBox="1"/>
          <p:nvPr/>
        </p:nvSpPr>
        <p:spPr>
          <a:xfrm>
            <a:off x="7563615" y="4955665"/>
            <a:ext cx="3625207" cy="806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1100" b="1"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Ao garantir entregas rápidas, a solução pode gerar mais atratividade para clientes como </a:t>
            </a:r>
            <a:r>
              <a:rPr kumimoji="0" lang="pt-BR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Luisa</a:t>
            </a: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priorizarem compra online pagando 15% a mais de frete para ter suas compras entregues no dia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58EAA665-EDCE-C844-9F0C-5A7E289A271C}"/>
              </a:ext>
            </a:extLst>
          </p:cNvPr>
          <p:cNvSpPr txBox="1"/>
          <p:nvPr/>
        </p:nvSpPr>
        <p:spPr>
          <a:xfrm>
            <a:off x="1533207" y="2806300"/>
            <a:ext cx="2055044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Descreva o problema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CFFCBC51-33A3-72C9-5B2C-87DF8DC32B49}"/>
              </a:ext>
            </a:extLst>
          </p:cNvPr>
          <p:cNvSpPr txBox="1"/>
          <p:nvPr/>
        </p:nvSpPr>
        <p:spPr>
          <a:xfrm>
            <a:off x="1184124" y="4282031"/>
            <a:ext cx="2753211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Time, área, departamento, cliente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6D41B82D-0D81-1F5E-B3D3-6BC0E9E53CF0}"/>
              </a:ext>
            </a:extLst>
          </p:cNvPr>
          <p:cNvSpPr txBox="1"/>
          <p:nvPr/>
        </p:nvSpPr>
        <p:spPr>
          <a:xfrm>
            <a:off x="1499572" y="4559235"/>
            <a:ext cx="2122314" cy="52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Mulheres, 25-45 anos, carreira consolidada, falta de tempo. Persona: Luiza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5DE0AE1-9127-81D5-2216-27CF6AFC9CDA}"/>
              </a:ext>
            </a:extLst>
          </p:cNvPr>
          <p:cNvSpPr txBox="1"/>
          <p:nvPr/>
        </p:nvSpPr>
        <p:spPr>
          <a:xfrm>
            <a:off x="1511731" y="3047317"/>
            <a:ext cx="20979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Tempo de entrega de maquiagens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D8F78C55-A2D8-B518-3F68-694E2E87C444}"/>
              </a:ext>
            </a:extLst>
          </p:cNvPr>
          <p:cNvSpPr txBox="1"/>
          <p:nvPr/>
        </p:nvSpPr>
        <p:spPr>
          <a:xfrm>
            <a:off x="4540906" y="3846727"/>
            <a:ext cx="21027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Como o problema é resolvido / oportunidade é aproveitada hoje?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64DFE8C-0105-38D5-FD24-7C8C950FD94F}"/>
              </a:ext>
            </a:extLst>
          </p:cNvPr>
          <p:cNvSpPr txBox="1"/>
          <p:nvPr/>
        </p:nvSpPr>
        <p:spPr>
          <a:xfrm>
            <a:off x="1103157" y="3860283"/>
            <a:ext cx="291514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Quem é afetado por esse problema / oportunidade?</a:t>
            </a: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AF2CB7-97BB-4361-BB6B-EC8248227537}"/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purl.org/dc/terms/"/>
    <ds:schemaRef ds:uri="http://schemas.microsoft.com/office/2006/documentManagement/types"/>
    <ds:schemaRef ds:uri="ca24610a-89d8-41ed-9d17-0839b3811cc0"/>
    <ds:schemaRef ds:uri="http://schemas.microsoft.com/office/infopath/2007/PartnerControls"/>
    <ds:schemaRef ds:uri="aee5329c-066a-4f26-a2c8-b375c9a21a0b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203</Words>
  <Application>Microsoft Office PowerPoint</Application>
  <PresentationFormat>Widescreen</PresentationFormat>
  <Paragraphs>30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Tahoma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22</cp:revision>
  <dcterms:created xsi:type="dcterms:W3CDTF">2023-01-17T17:16:10Z</dcterms:created>
  <dcterms:modified xsi:type="dcterms:W3CDTF">2025-04-15T11:42:24Z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