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2"/>
  </p:notesMasterIdLst>
  <p:handoutMasterIdLst>
    <p:handoutMasterId r:id="rId13"/>
  </p:handoutMasterIdLst>
  <p:sldIdLst>
    <p:sldId id="2147376704" r:id="rId8"/>
    <p:sldId id="2147376706" r:id="rId9"/>
    <p:sldId id="2147376707" r:id="rId10"/>
    <p:sldId id="214737670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4"/>
            <p14:sldId id="2147376706"/>
            <p14:sldId id="2147376707"/>
            <p14:sldId id="21473767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C73"/>
    <a:srgbClr val="CC59D5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67898-2288-44A5-84DD-17BBA1C926B0}" v="14" dt="2025-04-15T16:16:08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784C3-20BA-A7D1-6E2F-4D2EA1D84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B1B10BE-1735-2F8B-AF8B-A1FBC8747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2FF8559-7FDC-F124-16C4-A1647D47A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4EE8CF-D4AE-62E2-9A18-5FF4CBB83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46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FE432-C55A-B1BF-BB00-9EC61FA86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D615943-4B18-E35D-8AEA-EC27A3E93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3AF1543-E70D-8010-7E65-DD0C88872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44842D-457A-3FC5-04A4-DC974349E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9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30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45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595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566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96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726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942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7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18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56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5691" b="5851"/>
          <a:stretch/>
        </p:blipFill>
        <p:spPr>
          <a:xfrm>
            <a:off x="7362088" y="0"/>
            <a:ext cx="4829912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87594"/>
            <a:ext cx="4002300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 err="1">
                <a:solidFill>
                  <a:prstClr val="white"/>
                </a:solidFill>
                <a:latin typeface="Montserrat"/>
                <a:ea typeface="Tahoma"/>
                <a:cs typeface="Arial"/>
              </a:rPr>
              <a:t>Validation</a:t>
            </a:r>
            <a:r>
              <a:rPr lang="pt-BR" sz="4800" b="1" dirty="0">
                <a:solidFill>
                  <a:prstClr val="white"/>
                </a:solidFill>
                <a:latin typeface="Montserrat"/>
                <a:ea typeface="Tahoma"/>
                <a:cs typeface="Arial"/>
              </a:rPr>
              <a:t> Board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306997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B2E29C5F-A782-E016-9294-C1859A95E9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46" y="1607125"/>
            <a:ext cx="4002300" cy="42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61D9999F-3685-14EB-0DCD-02E7954F8AD6}"/>
              </a:ext>
            </a:extLst>
          </p:cNvPr>
          <p:cNvSpPr/>
          <p:nvPr/>
        </p:nvSpPr>
        <p:spPr>
          <a:xfrm>
            <a:off x="468898" y="1031763"/>
            <a:ext cx="11256938" cy="59084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gradFill flip="none" rotWithShape="1"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Validation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 Board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A7E5A4E-38DC-753E-3BC5-7BA3A05B7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431981"/>
              </p:ext>
            </p:extLst>
          </p:nvPr>
        </p:nvGraphicFramePr>
        <p:xfrm>
          <a:off x="468898" y="1031764"/>
          <a:ext cx="11256938" cy="4544285"/>
        </p:xfrm>
        <a:graphic>
          <a:graphicData uri="http://schemas.openxmlformats.org/drawingml/2006/table">
            <a:tbl>
              <a:tblPr/>
              <a:tblGrid>
                <a:gridCol w="1156177">
                  <a:extLst>
                    <a:ext uri="{9D8B030D-6E8A-4147-A177-3AD203B41FA5}">
                      <a16:colId xmlns:a16="http://schemas.microsoft.com/office/drawing/2014/main" val="670243280"/>
                    </a:ext>
                  </a:extLst>
                </a:gridCol>
                <a:gridCol w="1429453">
                  <a:extLst>
                    <a:ext uri="{9D8B030D-6E8A-4147-A177-3AD203B41FA5}">
                      <a16:colId xmlns:a16="http://schemas.microsoft.com/office/drawing/2014/main" val="3856006675"/>
                    </a:ext>
                  </a:extLst>
                </a:gridCol>
                <a:gridCol w="1892154">
                  <a:extLst>
                    <a:ext uri="{9D8B030D-6E8A-4147-A177-3AD203B41FA5}">
                      <a16:colId xmlns:a16="http://schemas.microsoft.com/office/drawing/2014/main" val="593255018"/>
                    </a:ext>
                  </a:extLst>
                </a:gridCol>
                <a:gridCol w="2780391">
                  <a:extLst>
                    <a:ext uri="{9D8B030D-6E8A-4147-A177-3AD203B41FA5}">
                      <a16:colId xmlns:a16="http://schemas.microsoft.com/office/drawing/2014/main" val="274854795"/>
                    </a:ext>
                  </a:extLst>
                </a:gridCol>
                <a:gridCol w="374883">
                  <a:extLst>
                    <a:ext uri="{9D8B030D-6E8A-4147-A177-3AD203B41FA5}">
                      <a16:colId xmlns:a16="http://schemas.microsoft.com/office/drawing/2014/main" val="2164773897"/>
                    </a:ext>
                  </a:extLst>
                </a:gridCol>
                <a:gridCol w="531087">
                  <a:extLst>
                    <a:ext uri="{9D8B030D-6E8A-4147-A177-3AD203B41FA5}">
                      <a16:colId xmlns:a16="http://schemas.microsoft.com/office/drawing/2014/main" val="1601884064"/>
                    </a:ext>
                  </a:extLst>
                </a:gridCol>
                <a:gridCol w="437365">
                  <a:extLst>
                    <a:ext uri="{9D8B030D-6E8A-4147-A177-3AD203B41FA5}">
                      <a16:colId xmlns:a16="http://schemas.microsoft.com/office/drawing/2014/main" val="2571572819"/>
                    </a:ext>
                  </a:extLst>
                </a:gridCol>
                <a:gridCol w="885143">
                  <a:extLst>
                    <a:ext uri="{9D8B030D-6E8A-4147-A177-3AD203B41FA5}">
                      <a16:colId xmlns:a16="http://schemas.microsoft.com/office/drawing/2014/main" val="3639510549"/>
                    </a:ext>
                  </a:extLst>
                </a:gridCol>
                <a:gridCol w="1030933">
                  <a:extLst>
                    <a:ext uri="{9D8B030D-6E8A-4147-A177-3AD203B41FA5}">
                      <a16:colId xmlns:a16="http://schemas.microsoft.com/office/drawing/2014/main" val="1213548920"/>
                    </a:ext>
                  </a:extLst>
                </a:gridCol>
                <a:gridCol w="739352">
                  <a:extLst>
                    <a:ext uri="{9D8B030D-6E8A-4147-A177-3AD203B41FA5}">
                      <a16:colId xmlns:a16="http://schemas.microsoft.com/office/drawing/2014/main" val="3388423066"/>
                    </a:ext>
                  </a:extLst>
                </a:gridCol>
              </a:tblGrid>
              <a:tr h="5552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EIXO</a:t>
                      </a:r>
                    </a:p>
                  </a:txBody>
                  <a:tcPr marL="5597" marR="5597" marT="5597" marB="3357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CRITÉRIO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DEFINIÇÃO DO CRITÉRIO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PERGUNTA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PESO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ESCALA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SIGLA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FÓRMULA NP</a:t>
                      </a:r>
                      <a:b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(NOTA PARCIAL)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NOTA FINAL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NOTA FINAL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993189"/>
                  </a:ext>
                </a:extLst>
              </a:tr>
              <a:tr h="5698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Valor e Impacto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Alinhamento com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Estratégia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Quais objetivos do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negócio a ideia alavanca?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 quanto a ideia ajuda a BSCI atingir seus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objetivos estratégicos?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a 5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NP1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NP1 = Nota x Peso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= NP1 + NP2 + NP3 + NP4</a:t>
                      </a:r>
                      <a:b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soma dos pesos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/número de perguntas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Valor e Impacto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51554"/>
                  </a:ext>
                </a:extLst>
              </a:tr>
              <a:tr h="5698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ideia se enquadra em um dos 4 temas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propostos pelo programa?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a 5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NP2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NP2 = Nota x Peso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8983"/>
                  </a:ext>
                </a:extLst>
              </a:tr>
              <a:tr h="5698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Criatividade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Disruptiva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 quão diferente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 única é a ideia?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Quão relevante é o problema?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a 5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NP3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NP3 = Nota x Peso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239364"/>
                  </a:ext>
                </a:extLst>
              </a:tr>
              <a:tr h="5698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Qual o grau de inovação da ideia?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a 5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NP4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NP4 = Nota x Peso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430036"/>
                  </a:ext>
                </a:extLst>
              </a:tr>
              <a:tr h="5698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Execução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Factibilidade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 Execução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Qual o potencial de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um protótipo ou MVP?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Qual a viabilidade tecnológica para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desenvolver a solução?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a 5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NP5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NP5 = Nota x Peso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= NP5 + NP6 + NP7</a:t>
                      </a:r>
                      <a:b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soma dos pesos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/número de perguntas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Potencial de Execução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781202"/>
                  </a:ext>
                </a:extLst>
              </a:tr>
              <a:tr h="5698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Quanto você acredita que a BSCI tem os ativos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para desenvolver a solução?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a 5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NP6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NP6 = Nota x Peso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625098"/>
                  </a:ext>
                </a:extLst>
              </a:tr>
              <a:tr h="5698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Viabilidade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 Investimento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Quais são os custos identificados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para execução?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Qual é o tamanho do resultado potencial?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a 5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NP7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NP7 = Nota x Peso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485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4B7AB-9B9C-BE78-50D3-594C5513D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48D1851-E709-6ADE-B3BA-C5091A0BDF1E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E8E4252B-679C-E1A1-A5C7-5C8A7909828B}"/>
              </a:ext>
            </a:extLst>
          </p:cNvPr>
          <p:cNvSpPr/>
          <p:nvPr/>
        </p:nvSpPr>
        <p:spPr>
          <a:xfrm>
            <a:off x="459933" y="1031763"/>
            <a:ext cx="11256938" cy="59084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gradFill flip="none" rotWithShape="1"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0321DFB0-7D87-E8EC-CACD-331F39BA683B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487F4B0F-FD30-B7A1-7E63-F47AE802C7E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Validation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 Board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099F88B-6B04-32E4-E328-F88CEF2A0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583710"/>
              </p:ext>
            </p:extLst>
          </p:nvPr>
        </p:nvGraphicFramePr>
        <p:xfrm>
          <a:off x="459933" y="1031763"/>
          <a:ext cx="11256937" cy="4454638"/>
        </p:xfrm>
        <a:graphic>
          <a:graphicData uri="http://schemas.openxmlformats.org/drawingml/2006/table">
            <a:tbl>
              <a:tblPr/>
              <a:tblGrid>
                <a:gridCol w="1727829">
                  <a:extLst>
                    <a:ext uri="{9D8B030D-6E8A-4147-A177-3AD203B41FA5}">
                      <a16:colId xmlns:a16="http://schemas.microsoft.com/office/drawing/2014/main" val="670243280"/>
                    </a:ext>
                  </a:extLst>
                </a:gridCol>
                <a:gridCol w="5397058">
                  <a:extLst>
                    <a:ext uri="{9D8B030D-6E8A-4147-A177-3AD203B41FA5}">
                      <a16:colId xmlns:a16="http://schemas.microsoft.com/office/drawing/2014/main" val="274854795"/>
                    </a:ext>
                  </a:extLst>
                </a:gridCol>
                <a:gridCol w="940780">
                  <a:extLst>
                    <a:ext uri="{9D8B030D-6E8A-4147-A177-3AD203B41FA5}">
                      <a16:colId xmlns:a16="http://schemas.microsoft.com/office/drawing/2014/main" val="1601884064"/>
                    </a:ext>
                  </a:extLst>
                </a:gridCol>
                <a:gridCol w="1129836">
                  <a:extLst>
                    <a:ext uri="{9D8B030D-6E8A-4147-A177-3AD203B41FA5}">
                      <a16:colId xmlns:a16="http://schemas.microsoft.com/office/drawing/2014/main" val="455067525"/>
                    </a:ext>
                  </a:extLst>
                </a:gridCol>
                <a:gridCol w="938977">
                  <a:extLst>
                    <a:ext uri="{9D8B030D-6E8A-4147-A177-3AD203B41FA5}">
                      <a16:colId xmlns:a16="http://schemas.microsoft.com/office/drawing/2014/main" val="3547175236"/>
                    </a:ext>
                  </a:extLst>
                </a:gridCol>
                <a:gridCol w="1122457">
                  <a:extLst>
                    <a:ext uri="{9D8B030D-6E8A-4147-A177-3AD203B41FA5}">
                      <a16:colId xmlns:a16="http://schemas.microsoft.com/office/drawing/2014/main" val="3388423066"/>
                    </a:ext>
                  </a:extLst>
                </a:gridCol>
              </a:tblGrid>
              <a:tr h="5442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EIXO</a:t>
                      </a:r>
                    </a:p>
                  </a:txBody>
                  <a:tcPr marL="5597" marR="5597" marT="5597" marB="3357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PERGUNTA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NOTA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NOTA FINAL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NOTA FINAL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993189"/>
                  </a:ext>
                </a:extLst>
              </a:tr>
              <a:tr h="5586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Valor e Impacto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 quanto a ideia ajuda a BSCI atingir seus objetivos estratégicos?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Valor e Impacto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Valor e Impacto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51554"/>
                  </a:ext>
                </a:extLst>
              </a:tr>
              <a:tr h="558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ideia se enquadra em um dos 4 temas propostos pelo programa?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8983"/>
                  </a:ext>
                </a:extLst>
              </a:tr>
              <a:tr h="558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Quão relevante é o problema?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239364"/>
                  </a:ext>
                </a:extLst>
              </a:tr>
              <a:tr h="558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Qual o grau de inovação da ideia?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430036"/>
                  </a:ext>
                </a:extLst>
              </a:tr>
              <a:tr h="5586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Execução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Qual a viabilidade tecnológica para desenvolver a solução?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Potencial de Execução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Potencial de Execução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781202"/>
                  </a:ext>
                </a:extLst>
              </a:tr>
              <a:tr h="558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Quanto você acredita que a BSCI tem os ativos para desenvolver a solução?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625098"/>
                  </a:ext>
                </a:extLst>
              </a:tr>
              <a:tr h="558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Qual é o tamanho do resultado potencial?</a:t>
                      </a: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597" marR="5597" marT="5597" marB="335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485516"/>
                  </a:ext>
                </a:extLst>
              </a:tr>
            </a:tbl>
          </a:graphicData>
        </a:graphic>
      </p:graphicFrame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1475DCE-8DC1-D4A0-E3DD-AA2E64ABD4A2}"/>
              </a:ext>
            </a:extLst>
          </p:cNvPr>
          <p:cNvSpPr/>
          <p:nvPr/>
        </p:nvSpPr>
        <p:spPr>
          <a:xfrm>
            <a:off x="7546385" y="497012"/>
            <a:ext cx="2037517" cy="447774"/>
          </a:xfrm>
          <a:prstGeom prst="roundRect">
            <a:avLst/>
          </a:prstGeom>
          <a:solidFill>
            <a:srgbClr val="033C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  <a:latin typeface="Century Gothic" panose="020B0502020202020204" pitchFamily="34" charset="0"/>
              </a:rPr>
              <a:t>NOVO NEGÓCIO 1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A14A525-8B8B-749B-73A9-0C4D892210AE}"/>
              </a:ext>
            </a:extLst>
          </p:cNvPr>
          <p:cNvSpPr/>
          <p:nvPr/>
        </p:nvSpPr>
        <p:spPr>
          <a:xfrm>
            <a:off x="9669099" y="497012"/>
            <a:ext cx="2037517" cy="447774"/>
          </a:xfrm>
          <a:prstGeom prst="roundRect">
            <a:avLst/>
          </a:prstGeom>
          <a:solidFill>
            <a:srgbClr val="033C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NOVO NEGÓCIO 2</a:t>
            </a:r>
          </a:p>
        </p:txBody>
      </p:sp>
    </p:spTree>
    <p:extLst>
      <p:ext uri="{BB962C8B-B14F-4D97-AF65-F5344CB8AC3E}">
        <p14:creationId xmlns:p14="http://schemas.microsoft.com/office/powerpoint/2010/main" val="52803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49882-838A-48F0-7CD4-15F330A1B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DCA702E-A94E-140E-4CFD-34BF1219F238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4A05C368-AC28-F32A-D0D8-575D61E2D97C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4F76792-0DFA-BD41-C2B7-274CFD7965EB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Validation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 Board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23248B9-7865-20C6-B354-0D3E3EAC7BD6}"/>
              </a:ext>
            </a:extLst>
          </p:cNvPr>
          <p:cNvGrpSpPr/>
          <p:nvPr/>
        </p:nvGrpSpPr>
        <p:grpSpPr>
          <a:xfrm>
            <a:off x="8580407" y="1061431"/>
            <a:ext cx="3310409" cy="2541473"/>
            <a:chOff x="7930937" y="1403723"/>
            <a:chExt cx="4715460" cy="2925844"/>
          </a:xfrm>
        </p:grpSpPr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4B4CF303-D411-DCE7-EA11-DB22A1EA0C7E}"/>
                </a:ext>
              </a:extLst>
            </p:cNvPr>
            <p:cNvGrpSpPr/>
            <p:nvPr/>
          </p:nvGrpSpPr>
          <p:grpSpPr>
            <a:xfrm>
              <a:off x="8052657" y="3225756"/>
              <a:ext cx="4577256" cy="460623"/>
              <a:chOff x="5619285" y="4533193"/>
              <a:chExt cx="4577256" cy="460623"/>
            </a:xfrm>
          </p:grpSpPr>
          <p:sp>
            <p:nvSpPr>
              <p:cNvPr id="60" name="bg object 20">
                <a:extLst>
                  <a:ext uri="{FF2B5EF4-FFF2-40B4-BE49-F238E27FC236}">
                    <a16:creationId xmlns:a16="http://schemas.microsoft.com/office/drawing/2014/main" id="{AF77E5B7-4152-1F05-AB32-3091C2907199}"/>
                  </a:ext>
                </a:extLst>
              </p:cNvPr>
              <p:cNvSpPr/>
              <p:nvPr/>
            </p:nvSpPr>
            <p:spPr>
              <a:xfrm>
                <a:off x="5619285" y="4564157"/>
                <a:ext cx="324594" cy="383910"/>
              </a:xfrm>
              <a:custGeom>
                <a:avLst/>
                <a:gdLst/>
                <a:ahLst/>
                <a:cxnLst/>
                <a:rect l="l" t="t" r="r" b="b"/>
                <a:pathLst>
                  <a:path w="895350" h="1321435">
                    <a:moveTo>
                      <a:pt x="895057" y="660730"/>
                    </a:moveTo>
                    <a:lnTo>
                      <a:pt x="0" y="0"/>
                    </a:lnTo>
                    <a:lnTo>
                      <a:pt x="0" y="462673"/>
                    </a:lnTo>
                    <a:lnTo>
                      <a:pt x="267220" y="660730"/>
                    </a:lnTo>
                    <a:lnTo>
                      <a:pt x="0" y="858380"/>
                    </a:lnTo>
                    <a:lnTo>
                      <a:pt x="0" y="1321054"/>
                    </a:lnTo>
                    <a:lnTo>
                      <a:pt x="895057" y="66073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039BBC28-0305-4974-5084-D08A02D9EFCF}"/>
                  </a:ext>
                </a:extLst>
              </p:cNvPr>
              <p:cNvSpPr/>
              <p:nvPr/>
            </p:nvSpPr>
            <p:spPr>
              <a:xfrm>
                <a:off x="5943878" y="4533193"/>
                <a:ext cx="4252663" cy="460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000">
                    <a:latin typeface="Century Gothic" panose="020B0502020202020204" pitchFamily="34" charset="0"/>
                  </a:rPr>
                  <a:t>= Baixo Impacto Estratégico e Baixa Capacidade de Execução</a:t>
                </a:r>
              </a:p>
            </p:txBody>
          </p:sp>
        </p:grp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B5741D90-1BE3-5B2C-3FC2-7174F9467120}"/>
                </a:ext>
              </a:extLst>
            </p:cNvPr>
            <p:cNvGrpSpPr/>
            <p:nvPr/>
          </p:nvGrpSpPr>
          <p:grpSpPr>
            <a:xfrm>
              <a:off x="8052657" y="1882499"/>
              <a:ext cx="4560774" cy="460622"/>
              <a:chOff x="3137342" y="4495214"/>
              <a:chExt cx="4560774" cy="460622"/>
            </a:xfrm>
          </p:grpSpPr>
          <p:sp>
            <p:nvSpPr>
              <p:cNvPr id="58" name="bg object 20">
                <a:extLst>
                  <a:ext uri="{FF2B5EF4-FFF2-40B4-BE49-F238E27FC236}">
                    <a16:creationId xmlns:a16="http://schemas.microsoft.com/office/drawing/2014/main" id="{38AAFF2C-64EC-19F1-163C-7D31D47E04F9}"/>
                  </a:ext>
                </a:extLst>
              </p:cNvPr>
              <p:cNvSpPr/>
              <p:nvPr/>
            </p:nvSpPr>
            <p:spPr>
              <a:xfrm>
                <a:off x="3137342" y="4564153"/>
                <a:ext cx="324594" cy="383910"/>
              </a:xfrm>
              <a:custGeom>
                <a:avLst/>
                <a:gdLst/>
                <a:ahLst/>
                <a:cxnLst/>
                <a:rect l="l" t="t" r="r" b="b"/>
                <a:pathLst>
                  <a:path w="895350" h="1321435">
                    <a:moveTo>
                      <a:pt x="895057" y="660730"/>
                    </a:moveTo>
                    <a:lnTo>
                      <a:pt x="0" y="0"/>
                    </a:lnTo>
                    <a:lnTo>
                      <a:pt x="0" y="462673"/>
                    </a:lnTo>
                    <a:lnTo>
                      <a:pt x="267220" y="660730"/>
                    </a:lnTo>
                    <a:lnTo>
                      <a:pt x="0" y="858380"/>
                    </a:lnTo>
                    <a:lnTo>
                      <a:pt x="0" y="1321054"/>
                    </a:lnTo>
                    <a:lnTo>
                      <a:pt x="895057" y="660730"/>
                    </a:lnTo>
                    <a:close/>
                  </a:path>
                </a:pathLst>
              </a:custGeom>
              <a:solidFill>
                <a:srgbClr val="3485FE"/>
              </a:solidFill>
              <a:ln w="12700">
                <a:noFill/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F657A4C-DECA-17B1-D673-095BBACFB495}"/>
                  </a:ext>
                </a:extLst>
              </p:cNvPr>
              <p:cNvSpPr/>
              <p:nvPr/>
            </p:nvSpPr>
            <p:spPr>
              <a:xfrm>
                <a:off x="3461935" y="4495214"/>
                <a:ext cx="4236181" cy="460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000">
                    <a:latin typeface="Century Gothic" panose="020B0502020202020204" pitchFamily="34" charset="0"/>
                  </a:rPr>
                  <a:t>= Alto Impacto Estratégico e Baixa Capacidade de Execução;</a:t>
                </a:r>
              </a:p>
            </p:txBody>
          </p:sp>
        </p:grpSp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A549B33D-F019-5F49-2832-F318C077426B}"/>
                </a:ext>
              </a:extLst>
            </p:cNvPr>
            <p:cNvGrpSpPr/>
            <p:nvPr/>
          </p:nvGrpSpPr>
          <p:grpSpPr>
            <a:xfrm>
              <a:off x="8052657" y="2588477"/>
              <a:ext cx="4577256" cy="460623"/>
              <a:chOff x="3137342" y="5023333"/>
              <a:chExt cx="4577256" cy="460623"/>
            </a:xfrm>
          </p:grpSpPr>
          <p:sp>
            <p:nvSpPr>
              <p:cNvPr id="56" name="bg object 20">
                <a:extLst>
                  <a:ext uri="{FF2B5EF4-FFF2-40B4-BE49-F238E27FC236}">
                    <a16:creationId xmlns:a16="http://schemas.microsoft.com/office/drawing/2014/main" id="{254CBFA1-91AF-02C3-B27F-FD9F62E00E6E}"/>
                  </a:ext>
                </a:extLst>
              </p:cNvPr>
              <p:cNvSpPr/>
              <p:nvPr/>
            </p:nvSpPr>
            <p:spPr>
              <a:xfrm>
                <a:off x="3137342" y="5054297"/>
                <a:ext cx="324594" cy="383910"/>
              </a:xfrm>
              <a:custGeom>
                <a:avLst/>
                <a:gdLst/>
                <a:ahLst/>
                <a:cxnLst/>
                <a:rect l="l" t="t" r="r" b="b"/>
                <a:pathLst>
                  <a:path w="895350" h="1321435">
                    <a:moveTo>
                      <a:pt x="895057" y="660730"/>
                    </a:moveTo>
                    <a:lnTo>
                      <a:pt x="0" y="0"/>
                    </a:lnTo>
                    <a:lnTo>
                      <a:pt x="0" y="462673"/>
                    </a:lnTo>
                    <a:lnTo>
                      <a:pt x="267220" y="660730"/>
                    </a:lnTo>
                    <a:lnTo>
                      <a:pt x="0" y="858380"/>
                    </a:lnTo>
                    <a:lnTo>
                      <a:pt x="0" y="1321054"/>
                    </a:lnTo>
                    <a:lnTo>
                      <a:pt x="895057" y="660730"/>
                    </a:lnTo>
                    <a:close/>
                  </a:path>
                </a:pathLst>
              </a:custGeom>
              <a:solidFill>
                <a:srgbClr val="003B6F"/>
              </a:solidFill>
              <a:ln w="12700">
                <a:noFill/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774D042E-8D4A-A09C-03D1-150C005399AD}"/>
                  </a:ext>
                </a:extLst>
              </p:cNvPr>
              <p:cNvSpPr/>
              <p:nvPr/>
            </p:nvSpPr>
            <p:spPr>
              <a:xfrm>
                <a:off x="3478420" y="5023333"/>
                <a:ext cx="4236178" cy="460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000">
                    <a:latin typeface="Century Gothic" panose="020B0502020202020204" pitchFamily="34" charset="0"/>
                  </a:rPr>
                  <a:t>= Alto Impacto Estratégico e Alta Capacidade de Execução;</a:t>
                </a:r>
              </a:p>
            </p:txBody>
          </p:sp>
        </p:grp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E20ABB39-F7A6-601A-81BF-91FA8DFDCC37}"/>
                </a:ext>
              </a:extLst>
            </p:cNvPr>
            <p:cNvSpPr/>
            <p:nvPr/>
          </p:nvSpPr>
          <p:spPr>
            <a:xfrm>
              <a:off x="7930937" y="1403723"/>
              <a:ext cx="1506859" cy="384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1200" b="1" dirty="0">
                  <a:latin typeface="Century Gothic" panose="020B0502020202020204" pitchFamily="34" charset="0"/>
                </a:rPr>
                <a:t>Legenda:</a:t>
              </a:r>
            </a:p>
          </p:txBody>
        </p:sp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id="{F091983E-1496-6139-AD97-45508E2B08F5}"/>
                </a:ext>
              </a:extLst>
            </p:cNvPr>
            <p:cNvGrpSpPr/>
            <p:nvPr/>
          </p:nvGrpSpPr>
          <p:grpSpPr>
            <a:xfrm>
              <a:off x="8069141" y="3868943"/>
              <a:ext cx="4577256" cy="460624"/>
              <a:chOff x="5619285" y="4533193"/>
              <a:chExt cx="4577256" cy="460624"/>
            </a:xfrm>
          </p:grpSpPr>
          <p:sp>
            <p:nvSpPr>
              <p:cNvPr id="54" name="bg object 20">
                <a:extLst>
                  <a:ext uri="{FF2B5EF4-FFF2-40B4-BE49-F238E27FC236}">
                    <a16:creationId xmlns:a16="http://schemas.microsoft.com/office/drawing/2014/main" id="{EBD81FA1-5F22-AA8C-077A-BAE3D5AB292C}"/>
                  </a:ext>
                </a:extLst>
              </p:cNvPr>
              <p:cNvSpPr/>
              <p:nvPr/>
            </p:nvSpPr>
            <p:spPr>
              <a:xfrm>
                <a:off x="5619285" y="4564153"/>
                <a:ext cx="324594" cy="383910"/>
              </a:xfrm>
              <a:custGeom>
                <a:avLst/>
                <a:gdLst/>
                <a:ahLst/>
                <a:cxnLst/>
                <a:rect l="l" t="t" r="r" b="b"/>
                <a:pathLst>
                  <a:path w="895350" h="1321435">
                    <a:moveTo>
                      <a:pt x="895057" y="660730"/>
                    </a:moveTo>
                    <a:lnTo>
                      <a:pt x="0" y="0"/>
                    </a:lnTo>
                    <a:lnTo>
                      <a:pt x="0" y="462673"/>
                    </a:lnTo>
                    <a:lnTo>
                      <a:pt x="267220" y="660730"/>
                    </a:lnTo>
                    <a:lnTo>
                      <a:pt x="0" y="858380"/>
                    </a:lnTo>
                    <a:lnTo>
                      <a:pt x="0" y="1321054"/>
                    </a:lnTo>
                    <a:lnTo>
                      <a:pt x="895057" y="660730"/>
                    </a:lnTo>
                    <a:close/>
                  </a:path>
                </a:pathLst>
              </a:custGeom>
              <a:solidFill>
                <a:srgbClr val="8800CC"/>
              </a:solidFill>
              <a:ln w="12700">
                <a:noFill/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09873F95-59A4-9A87-5D0E-410B04D11D17}"/>
                  </a:ext>
                </a:extLst>
              </p:cNvPr>
              <p:cNvSpPr/>
              <p:nvPr/>
            </p:nvSpPr>
            <p:spPr>
              <a:xfrm>
                <a:off x="5943878" y="4533193"/>
                <a:ext cx="4252663" cy="460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000" dirty="0">
                    <a:latin typeface="Century Gothic" panose="020B0502020202020204" pitchFamily="34" charset="0"/>
                  </a:rPr>
                  <a:t>= Baixo Impacto Estratégico e Alta Capacidade de Execução</a:t>
                </a:r>
              </a:p>
            </p:txBody>
          </p:sp>
        </p:grp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939CDFE-6F49-63E5-B006-EF4471612399}"/>
              </a:ext>
            </a:extLst>
          </p:cNvPr>
          <p:cNvGrpSpPr/>
          <p:nvPr/>
        </p:nvGrpSpPr>
        <p:grpSpPr>
          <a:xfrm>
            <a:off x="2583498" y="1122630"/>
            <a:ext cx="5634704" cy="4440687"/>
            <a:chOff x="1320095" y="1474178"/>
            <a:chExt cx="6112152" cy="5112294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69F8A491-5B13-BA0B-3876-96725DAE2B80}"/>
                </a:ext>
              </a:extLst>
            </p:cNvPr>
            <p:cNvGrpSpPr/>
            <p:nvPr/>
          </p:nvGrpSpPr>
          <p:grpSpPr>
            <a:xfrm>
              <a:off x="1320095" y="1492284"/>
              <a:ext cx="6047362" cy="5094188"/>
              <a:chOff x="2071210" y="1556657"/>
              <a:chExt cx="6047362" cy="5094188"/>
            </a:xfrm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14E93DBE-6EFF-C7E6-6227-EFE4190A71FF}"/>
                  </a:ext>
                </a:extLst>
              </p:cNvPr>
              <p:cNvSpPr/>
              <p:nvPr/>
            </p:nvSpPr>
            <p:spPr>
              <a:xfrm>
                <a:off x="6779372" y="3761859"/>
                <a:ext cx="1339200" cy="1056067"/>
              </a:xfrm>
              <a:prstGeom prst="rect">
                <a:avLst/>
              </a:prstGeom>
              <a:solidFill>
                <a:srgbClr val="8800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/>
              </a:p>
            </p:txBody>
          </p:sp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DA4CD46-54BE-C3AA-ECAD-05BF1DDB0809}"/>
                  </a:ext>
                </a:extLst>
              </p:cNvPr>
              <p:cNvSpPr/>
              <p:nvPr/>
            </p:nvSpPr>
            <p:spPr>
              <a:xfrm>
                <a:off x="5439074" y="2676368"/>
                <a:ext cx="2676693" cy="1089148"/>
              </a:xfrm>
              <a:prstGeom prst="rect">
                <a:avLst/>
              </a:prstGeom>
              <a:solidFill>
                <a:srgbClr val="003B6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/>
              </a:p>
            </p:txBody>
          </p:sp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E3DB3EC1-14AB-B3E7-C9EF-9D21D12A9071}"/>
                  </a:ext>
                </a:extLst>
              </p:cNvPr>
              <p:cNvSpPr/>
              <p:nvPr/>
            </p:nvSpPr>
            <p:spPr>
              <a:xfrm>
                <a:off x="6788434" y="1566688"/>
                <a:ext cx="1328400" cy="1116000"/>
              </a:xfrm>
              <a:prstGeom prst="rect">
                <a:avLst/>
              </a:prstGeom>
              <a:solidFill>
                <a:srgbClr val="003B6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/>
              </a:p>
            </p:txBody>
          </p:sp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BAE06B5-133E-6356-7662-D84BED9BDA06}"/>
                  </a:ext>
                </a:extLst>
              </p:cNvPr>
              <p:cNvSpPr/>
              <p:nvPr/>
            </p:nvSpPr>
            <p:spPr>
              <a:xfrm>
                <a:off x="5441208" y="1564020"/>
                <a:ext cx="1348293" cy="1116000"/>
              </a:xfrm>
              <a:prstGeom prst="rect">
                <a:avLst/>
              </a:prstGeom>
              <a:solidFill>
                <a:srgbClr val="003B6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/>
              </a:p>
            </p:txBody>
          </p:sp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31A99E9-6E87-ACB9-5A23-ACAB86706885}"/>
                  </a:ext>
                </a:extLst>
              </p:cNvPr>
              <p:cNvSpPr/>
              <p:nvPr/>
            </p:nvSpPr>
            <p:spPr>
              <a:xfrm>
                <a:off x="4101883" y="1569040"/>
                <a:ext cx="1328400" cy="1116000"/>
              </a:xfrm>
              <a:prstGeom prst="rect">
                <a:avLst/>
              </a:prstGeom>
              <a:solidFill>
                <a:srgbClr val="3485F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/>
              </a:p>
            </p:txBody>
          </p: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4DF1B81E-0D83-A5DE-6B0F-E5DAB73B958E}"/>
                  </a:ext>
                </a:extLst>
              </p:cNvPr>
              <p:cNvSpPr/>
              <p:nvPr/>
            </p:nvSpPr>
            <p:spPr>
              <a:xfrm>
                <a:off x="2796145" y="1564331"/>
                <a:ext cx="1309581" cy="1116000"/>
              </a:xfrm>
              <a:prstGeom prst="rect">
                <a:avLst/>
              </a:prstGeom>
              <a:solidFill>
                <a:srgbClr val="3485F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/>
              </a:p>
            </p:txBody>
          </p:sp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2877DF87-61AF-9B5A-9A0B-E0BBE7D50BE0}"/>
                  </a:ext>
                </a:extLst>
              </p:cNvPr>
              <p:cNvSpPr/>
              <p:nvPr/>
            </p:nvSpPr>
            <p:spPr>
              <a:xfrm>
                <a:off x="4103349" y="2675657"/>
                <a:ext cx="1324800" cy="1080166"/>
              </a:xfrm>
              <a:prstGeom prst="rect">
                <a:avLst/>
              </a:prstGeom>
              <a:solidFill>
                <a:srgbClr val="3485F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/>
              </a:p>
            </p:txBody>
          </p:sp>
          <p:grpSp>
            <p:nvGrpSpPr>
              <p:cNvPr id="30" name="Agrupar 29">
                <a:extLst>
                  <a:ext uri="{FF2B5EF4-FFF2-40B4-BE49-F238E27FC236}">
                    <a16:creationId xmlns:a16="http://schemas.microsoft.com/office/drawing/2014/main" id="{5CC66341-B8A4-7007-BCFD-EBA3ADF6A100}"/>
                  </a:ext>
                </a:extLst>
              </p:cNvPr>
              <p:cNvGrpSpPr/>
              <p:nvPr/>
            </p:nvGrpSpPr>
            <p:grpSpPr>
              <a:xfrm>
                <a:off x="2071210" y="1556657"/>
                <a:ext cx="6046691" cy="5094188"/>
                <a:chOff x="1241651" y="468906"/>
                <a:chExt cx="7812422" cy="6451646"/>
              </a:xfrm>
            </p:grpSpPr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E7FA5970-2A50-734A-4012-BBF0DC24DAD2}"/>
                    </a:ext>
                  </a:extLst>
                </p:cNvPr>
                <p:cNvSpPr/>
                <p:nvPr/>
              </p:nvSpPr>
              <p:spPr>
                <a:xfrm>
                  <a:off x="7326072" y="4601922"/>
                  <a:ext cx="1728001" cy="1408823"/>
                </a:xfrm>
                <a:prstGeom prst="rect">
                  <a:avLst/>
                </a:prstGeom>
                <a:solidFill>
                  <a:srgbClr val="8800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 sz="1200"/>
                </a:p>
              </p:txBody>
            </p:sp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03534E8C-3FA7-14C3-E129-78DBD2FAD0DD}"/>
                    </a:ext>
                  </a:extLst>
                </p:cNvPr>
                <p:cNvSpPr/>
                <p:nvPr/>
              </p:nvSpPr>
              <p:spPr>
                <a:xfrm>
                  <a:off x="5591630" y="3261734"/>
                  <a:ext cx="1719885" cy="1349532"/>
                </a:xfrm>
                <a:prstGeom prst="rect">
                  <a:avLst/>
                </a:prstGeom>
                <a:solidFill>
                  <a:srgbClr val="8800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 sz="1200"/>
                </a:p>
              </p:txBody>
            </p:sp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52698C1B-358A-7D8A-D9DE-8D24D7A3038B}"/>
                    </a:ext>
                  </a:extLst>
                </p:cNvPr>
                <p:cNvSpPr/>
                <p:nvPr/>
              </p:nvSpPr>
              <p:spPr>
                <a:xfrm>
                  <a:off x="5588971" y="4600251"/>
                  <a:ext cx="1728000" cy="1410424"/>
                </a:xfrm>
                <a:prstGeom prst="rect">
                  <a:avLst/>
                </a:prstGeom>
                <a:solidFill>
                  <a:srgbClr val="8800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 sz="1200"/>
                </a:p>
              </p:txBody>
            </p:sp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1B97D640-B8D4-0E33-8D9E-BF42047104C5}"/>
                    </a:ext>
                  </a:extLst>
                </p:cNvPr>
                <p:cNvSpPr/>
                <p:nvPr/>
              </p:nvSpPr>
              <p:spPr>
                <a:xfrm>
                  <a:off x="2164214" y="1886088"/>
                  <a:ext cx="1692000" cy="1368000"/>
                </a:xfrm>
                <a:prstGeom prst="rect">
                  <a:avLst/>
                </a:prstGeom>
                <a:solidFill>
                  <a:srgbClr val="3485F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 sz="1200"/>
                </a:p>
              </p:txBody>
            </p:sp>
            <p:grpSp>
              <p:nvGrpSpPr>
                <p:cNvPr id="35" name="Agrupar 34">
                  <a:extLst>
                    <a:ext uri="{FF2B5EF4-FFF2-40B4-BE49-F238E27FC236}">
                      <a16:creationId xmlns:a16="http://schemas.microsoft.com/office/drawing/2014/main" id="{1EF736B3-DA29-B1C5-DCA1-2C9A1B7583E1}"/>
                    </a:ext>
                  </a:extLst>
                </p:cNvPr>
                <p:cNvGrpSpPr/>
                <p:nvPr/>
              </p:nvGrpSpPr>
              <p:grpSpPr>
                <a:xfrm flipH="1">
                  <a:off x="1241651" y="475803"/>
                  <a:ext cx="7812421" cy="6444749"/>
                  <a:chOff x="3351814" y="582661"/>
                  <a:chExt cx="7063658" cy="6900535"/>
                </a:xfrm>
              </p:grpSpPr>
              <p:cxnSp>
                <p:nvCxnSpPr>
                  <p:cNvPr id="39" name="Conector Reto 31">
                    <a:extLst>
                      <a:ext uri="{FF2B5EF4-FFF2-40B4-BE49-F238E27FC236}">
                        <a16:creationId xmlns:a16="http://schemas.microsoft.com/office/drawing/2014/main" id="{21B3F6AF-D2E5-A943-C353-E935F04F1D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1814" y="2083050"/>
                    <a:ext cx="6229355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ector Reto 34">
                    <a:extLst>
                      <a:ext uri="{FF2B5EF4-FFF2-40B4-BE49-F238E27FC236}">
                        <a16:creationId xmlns:a16="http://schemas.microsoft.com/office/drawing/2014/main" id="{64F0DAA8-0BD4-498A-EA47-08CC5942DD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581169" y="582661"/>
                    <a:ext cx="0" cy="592631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ector Reto 36">
                    <a:extLst>
                      <a:ext uri="{FF2B5EF4-FFF2-40B4-BE49-F238E27FC236}">
                        <a16:creationId xmlns:a16="http://schemas.microsoft.com/office/drawing/2014/main" id="{A4E51F6D-D766-2B23-8FB8-C79254B5F5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1814" y="6508974"/>
                    <a:ext cx="6229355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CaixaDeTexto 91">
                    <a:extLst>
                      <a:ext uri="{FF2B5EF4-FFF2-40B4-BE49-F238E27FC236}">
                        <a16:creationId xmlns:a16="http://schemas.microsoft.com/office/drawing/2014/main" id="{6F7E6E3B-9A23-3336-232B-9D06F848954E}"/>
                      </a:ext>
                    </a:extLst>
                  </p:cNvPr>
                  <p:cNvSpPr txBox="1"/>
                  <p:nvPr/>
                </p:nvSpPr>
                <p:spPr>
                  <a:xfrm>
                    <a:off x="5119948" y="7050766"/>
                    <a:ext cx="2450129" cy="4324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pt-B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200" b="1" dirty="0" err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t>Potencial</a:t>
                    </a:r>
                    <a:r>
                      <a: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t> de </a:t>
                    </a:r>
                    <a:r>
                      <a:rPr lang="en-US" sz="1200" b="1" dirty="0" err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t>execução</a:t>
                    </a:r>
                    <a:endPara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43" name="CaixaDeTexto 92">
                    <a:extLst>
                      <a:ext uri="{FF2B5EF4-FFF2-40B4-BE49-F238E27FC236}">
                        <a16:creationId xmlns:a16="http://schemas.microsoft.com/office/drawing/2014/main" id="{0D611EA5-AD1D-5A73-A642-D2C3CD65566A}"/>
                      </a:ext>
                    </a:extLst>
                  </p:cNvPr>
                  <p:cNvSpPr txBox="1"/>
                  <p:nvPr/>
                </p:nvSpPr>
                <p:spPr>
                  <a:xfrm rot="5400000" flipH="1">
                    <a:off x="9026012" y="3712893"/>
                    <a:ext cx="2427916" cy="3510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pt-B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200" b="1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Grau de </a:t>
                    </a:r>
                    <a:r>
                      <a:rPr lang="en-US" sz="1200" b="1" err="1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inovação</a:t>
                    </a:r>
                    <a:endParaRPr lang="en-US" sz="1200" b="1">
                      <a:latin typeface="Century Gothic" panose="020B0502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" name="CaixaDeTexto 93">
                    <a:extLst>
                      <a:ext uri="{FF2B5EF4-FFF2-40B4-BE49-F238E27FC236}">
                        <a16:creationId xmlns:a16="http://schemas.microsoft.com/office/drawing/2014/main" id="{0C3A370F-9DFA-870F-0164-F418AD4DA8C2}"/>
                      </a:ext>
                    </a:extLst>
                  </p:cNvPr>
                  <p:cNvSpPr txBox="1"/>
                  <p:nvPr/>
                </p:nvSpPr>
                <p:spPr>
                  <a:xfrm>
                    <a:off x="9427591" y="6569730"/>
                    <a:ext cx="307483" cy="3547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pt-B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pt-BR" sz="105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cxnSp>
                <p:nvCxnSpPr>
                  <p:cNvPr id="45" name="Conector Reto 3">
                    <a:extLst>
                      <a:ext uri="{FF2B5EF4-FFF2-40B4-BE49-F238E27FC236}">
                        <a16:creationId xmlns:a16="http://schemas.microsoft.com/office/drawing/2014/main" id="{B4A7702A-E124-5B45-71D0-B8890BC0F7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1814" y="3556863"/>
                    <a:ext cx="6229355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ector Reto 8">
                    <a:extLst>
                      <a:ext uri="{FF2B5EF4-FFF2-40B4-BE49-F238E27FC236}">
                        <a16:creationId xmlns:a16="http://schemas.microsoft.com/office/drawing/2014/main" id="{414E9F87-F7D8-FF5F-7D69-FF75D22A1E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1814" y="4996132"/>
                    <a:ext cx="6229355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ector Reto 21">
                    <a:extLst>
                      <a:ext uri="{FF2B5EF4-FFF2-40B4-BE49-F238E27FC236}">
                        <a16:creationId xmlns:a16="http://schemas.microsoft.com/office/drawing/2014/main" id="{7ADB2B26-320E-B1DF-E783-984956A2DD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93043" y="582661"/>
                    <a:ext cx="0" cy="592631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ector Reto 25">
                    <a:extLst>
                      <a:ext uri="{FF2B5EF4-FFF2-40B4-BE49-F238E27FC236}">
                        <a16:creationId xmlns:a16="http://schemas.microsoft.com/office/drawing/2014/main" id="{93933D66-1363-D845-2344-02A926516A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056330" y="582661"/>
                    <a:ext cx="0" cy="592631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" name="Conector Reto 34">
                  <a:extLst>
                    <a:ext uri="{FF2B5EF4-FFF2-40B4-BE49-F238E27FC236}">
                      <a16:creationId xmlns:a16="http://schemas.microsoft.com/office/drawing/2014/main" id="{393321C3-ED00-CBC7-64B1-2E38E6A617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6971" y="475803"/>
                  <a:ext cx="0" cy="554387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4">
                  <a:extLst>
                    <a:ext uri="{FF2B5EF4-FFF2-40B4-BE49-F238E27FC236}">
                      <a16:creationId xmlns:a16="http://schemas.microsoft.com/office/drawing/2014/main" id="{D13A80FA-D8E1-6CA6-B7AB-2A5CBB02A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54073" y="475803"/>
                  <a:ext cx="0" cy="554387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8">
                  <a:extLst>
                    <a:ext uri="{FF2B5EF4-FFF2-40B4-BE49-F238E27FC236}">
                      <a16:creationId xmlns:a16="http://schemas.microsoft.com/office/drawing/2014/main" id="{557033D4-339B-1545-21D9-97A67B8C5B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4394" y="468906"/>
                  <a:ext cx="68896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CaixaDeTexto 93">
              <a:extLst>
                <a:ext uri="{FF2B5EF4-FFF2-40B4-BE49-F238E27FC236}">
                  <a16:creationId xmlns:a16="http://schemas.microsoft.com/office/drawing/2014/main" id="{A2E1DF4E-264D-3E87-C94F-DDA4016F1988}"/>
                </a:ext>
              </a:extLst>
            </p:cNvPr>
            <p:cNvSpPr txBox="1"/>
            <p:nvPr/>
          </p:nvSpPr>
          <p:spPr>
            <a:xfrm flipH="1">
              <a:off x="3219160" y="591284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CaixaDeTexto 93">
              <a:extLst>
                <a:ext uri="{FF2B5EF4-FFF2-40B4-BE49-F238E27FC236}">
                  <a16:creationId xmlns:a16="http://schemas.microsoft.com/office/drawing/2014/main" id="{4F0137E1-6F5D-F955-510B-CCF542B9CC5D}"/>
                </a:ext>
              </a:extLst>
            </p:cNvPr>
            <p:cNvSpPr txBox="1"/>
            <p:nvPr/>
          </p:nvSpPr>
          <p:spPr>
            <a:xfrm flipH="1">
              <a:off x="4535784" y="591852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>
                  <a:latin typeface="Century Gothic" panose="020B0502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" name="CaixaDeTexto 93">
              <a:extLst>
                <a:ext uri="{FF2B5EF4-FFF2-40B4-BE49-F238E27FC236}">
                  <a16:creationId xmlns:a16="http://schemas.microsoft.com/office/drawing/2014/main" id="{7578900D-AF57-E880-0586-9253477A857C}"/>
                </a:ext>
              </a:extLst>
            </p:cNvPr>
            <p:cNvSpPr txBox="1"/>
            <p:nvPr/>
          </p:nvSpPr>
          <p:spPr>
            <a:xfrm flipH="1">
              <a:off x="5894697" y="5915034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>
                  <a:latin typeface="Century Gothic" panose="020B0502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CaixaDeTexto 93">
              <a:extLst>
                <a:ext uri="{FF2B5EF4-FFF2-40B4-BE49-F238E27FC236}">
                  <a16:creationId xmlns:a16="http://schemas.microsoft.com/office/drawing/2014/main" id="{82857386-BC56-432E-ECBC-FA22A8BACAB2}"/>
                </a:ext>
              </a:extLst>
            </p:cNvPr>
            <p:cNvSpPr txBox="1"/>
            <p:nvPr/>
          </p:nvSpPr>
          <p:spPr>
            <a:xfrm flipH="1">
              <a:off x="7169033" y="591284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>
                  <a:latin typeface="Century Gothic" panose="020B0502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8" name="CaixaDeTexto 93">
              <a:extLst>
                <a:ext uri="{FF2B5EF4-FFF2-40B4-BE49-F238E27FC236}">
                  <a16:creationId xmlns:a16="http://schemas.microsoft.com/office/drawing/2014/main" id="{0BAA4960-49E8-0623-59F9-16A725C7E619}"/>
                </a:ext>
              </a:extLst>
            </p:cNvPr>
            <p:cNvSpPr txBox="1"/>
            <p:nvPr/>
          </p:nvSpPr>
          <p:spPr>
            <a:xfrm flipH="1">
              <a:off x="1725905" y="572415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" name="CaixaDeTexto 93">
              <a:extLst>
                <a:ext uri="{FF2B5EF4-FFF2-40B4-BE49-F238E27FC236}">
                  <a16:creationId xmlns:a16="http://schemas.microsoft.com/office/drawing/2014/main" id="{30300673-DEAB-9583-386A-3D43958A831D}"/>
                </a:ext>
              </a:extLst>
            </p:cNvPr>
            <p:cNvSpPr txBox="1"/>
            <p:nvPr/>
          </p:nvSpPr>
          <p:spPr>
            <a:xfrm flipH="1">
              <a:off x="1740379" y="4660701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CaixaDeTexto 93">
              <a:extLst>
                <a:ext uri="{FF2B5EF4-FFF2-40B4-BE49-F238E27FC236}">
                  <a16:creationId xmlns:a16="http://schemas.microsoft.com/office/drawing/2014/main" id="{B152BFB4-94CC-7C69-F3BB-688416F43A62}"/>
                </a:ext>
              </a:extLst>
            </p:cNvPr>
            <p:cNvSpPr txBox="1"/>
            <p:nvPr/>
          </p:nvSpPr>
          <p:spPr>
            <a:xfrm flipH="1">
              <a:off x="1729409" y="3571774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>
                  <a:latin typeface="Century Gothic" panose="020B0502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" name="CaixaDeTexto 93">
              <a:extLst>
                <a:ext uri="{FF2B5EF4-FFF2-40B4-BE49-F238E27FC236}">
                  <a16:creationId xmlns:a16="http://schemas.microsoft.com/office/drawing/2014/main" id="{131F5CB7-5F54-F3F1-354C-0509C71F962E}"/>
                </a:ext>
              </a:extLst>
            </p:cNvPr>
            <p:cNvSpPr txBox="1"/>
            <p:nvPr/>
          </p:nvSpPr>
          <p:spPr>
            <a:xfrm flipH="1">
              <a:off x="1740241" y="246132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>
                  <a:latin typeface="Century Gothic" panose="020B0502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" name="CaixaDeTexto 93">
              <a:extLst>
                <a:ext uri="{FF2B5EF4-FFF2-40B4-BE49-F238E27FC236}">
                  <a16:creationId xmlns:a16="http://schemas.microsoft.com/office/drawing/2014/main" id="{EE50D75A-E3AA-F094-297D-3928BCB0637C}"/>
                </a:ext>
              </a:extLst>
            </p:cNvPr>
            <p:cNvSpPr txBox="1"/>
            <p:nvPr/>
          </p:nvSpPr>
          <p:spPr>
            <a:xfrm flipH="1">
              <a:off x="1725904" y="147417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>
                  <a:latin typeface="Century Gothic" panose="020B0502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DEF1A72-3BD0-95E1-329C-731B38335159}"/>
              </a:ext>
            </a:extLst>
          </p:cNvPr>
          <p:cNvSpPr txBox="1"/>
          <p:nvPr/>
        </p:nvSpPr>
        <p:spPr>
          <a:xfrm>
            <a:off x="561314" y="1143088"/>
            <a:ext cx="2204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t-BR" sz="1400">
                <a:solidFill>
                  <a:srgbClr val="8800CC"/>
                </a:solidFill>
                <a:latin typeface="Century Gothic" panose="020B0502020202020204" pitchFamily="34" charset="0"/>
              </a:rPr>
              <a:t>MATRIZ DE EVOLUÇÃO:</a:t>
            </a:r>
            <a:endParaRPr lang="pt-BR" sz="1400" u="sng">
              <a:solidFill>
                <a:srgbClr val="8800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41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www.w3.org/XML/1998/namespace"/>
    <ds:schemaRef ds:uri="aee5329c-066a-4f26-a2c8-b375c9a21a0b"/>
    <ds:schemaRef ds:uri="http://purl.org/dc/terms/"/>
    <ds:schemaRef ds:uri="ca24610a-89d8-41ed-9d17-0839b3811cc0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B79F151-3CF7-4936-B410-744CE4DDA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429</Words>
  <Application>Microsoft Office PowerPoint</Application>
  <PresentationFormat>Widescreen</PresentationFormat>
  <Paragraphs>105</Paragraphs>
  <Slides>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22</cp:revision>
  <dcterms:created xsi:type="dcterms:W3CDTF">2023-01-17T17:16:10Z</dcterms:created>
  <dcterms:modified xsi:type="dcterms:W3CDTF">2025-05-19T19:34:00Z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