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376704" r:id="rId8"/>
    <p:sldId id="2147376706" r:id="rId9"/>
    <p:sldId id="214737670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6"/>
            <p14:sldId id="21473767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CC"/>
    <a:srgbClr val="CC59D5"/>
    <a:srgbClr val="033C73"/>
    <a:srgbClr val="917BE4"/>
    <a:srgbClr val="1BBFFF"/>
    <a:srgbClr val="B733FC"/>
    <a:srgbClr val="012965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92B48-9F61-416A-A68B-A1E7F6ADDE19}" v="3" dt="2025-04-15T15:32:12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8389F-E78D-A4B7-9467-7E519986D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D9701F-B52D-ACFA-E25E-607C98484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F5013F-ED5B-F6B4-D00A-A48C775E6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45802B-2BE5-CA16-438D-AF67FF22F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7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465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98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491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139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31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311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922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17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86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09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5691" b="5851"/>
          <a:stretch/>
        </p:blipFill>
        <p:spPr>
          <a:xfrm>
            <a:off x="7362088" y="0"/>
            <a:ext cx="482991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87594"/>
            <a:ext cx="5344952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Tomador de decisão (DMU)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306997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763DDC8-557A-C853-51A4-293A2B64A6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14" y="1639082"/>
            <a:ext cx="4676812" cy="37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17DB6C15-CF67-0413-85AB-1792E1B8EF94}"/>
              </a:ext>
            </a:extLst>
          </p:cNvPr>
          <p:cNvSpPr/>
          <p:nvPr/>
        </p:nvSpPr>
        <p:spPr>
          <a:xfrm>
            <a:off x="968188" y="1633192"/>
            <a:ext cx="3029876" cy="160813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2BB1841A-7405-9B3D-7960-45EFA9145068}"/>
              </a:ext>
            </a:extLst>
          </p:cNvPr>
          <p:cNvSpPr/>
          <p:nvPr/>
        </p:nvSpPr>
        <p:spPr>
          <a:xfrm>
            <a:off x="4603475" y="1633192"/>
            <a:ext cx="3029876" cy="160813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9D19EF6F-FF58-BEE4-BC14-CA1D6595B0A0}"/>
              </a:ext>
            </a:extLst>
          </p:cNvPr>
          <p:cNvSpPr/>
          <p:nvPr/>
        </p:nvSpPr>
        <p:spPr>
          <a:xfrm>
            <a:off x="8238759" y="1595522"/>
            <a:ext cx="3029876" cy="1645805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15610D83-7F68-D20C-0EDD-3FF479FD81F7}"/>
              </a:ext>
            </a:extLst>
          </p:cNvPr>
          <p:cNvSpPr/>
          <p:nvPr/>
        </p:nvSpPr>
        <p:spPr>
          <a:xfrm>
            <a:off x="968188" y="4030715"/>
            <a:ext cx="3029876" cy="159188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5ECA3735-A963-49A2-48F1-434D7F1B3D93}"/>
              </a:ext>
            </a:extLst>
          </p:cNvPr>
          <p:cNvSpPr/>
          <p:nvPr/>
        </p:nvSpPr>
        <p:spPr>
          <a:xfrm>
            <a:off x="4603475" y="4030715"/>
            <a:ext cx="3029876" cy="159188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366F765F-B705-B48B-FA89-EE87C930AB59}"/>
              </a:ext>
            </a:extLst>
          </p:cNvPr>
          <p:cNvSpPr/>
          <p:nvPr/>
        </p:nvSpPr>
        <p:spPr>
          <a:xfrm>
            <a:off x="8238759" y="3993427"/>
            <a:ext cx="3029876" cy="1629172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Tomador de decisão (DMU)</a:t>
            </a:r>
          </a:p>
        </p:txBody>
      </p:sp>
      <p:sp>
        <p:nvSpPr>
          <p:cNvPr id="8" name="Google Shape;555;p62">
            <a:extLst>
              <a:ext uri="{FF2B5EF4-FFF2-40B4-BE49-F238E27FC236}">
                <a16:creationId xmlns:a16="http://schemas.microsoft.com/office/drawing/2014/main" id="{CCEC6AF2-625E-51FA-AD70-7A254D5F6C07}"/>
              </a:ext>
            </a:extLst>
          </p:cNvPr>
          <p:cNvSpPr txBox="1"/>
          <p:nvPr/>
        </p:nvSpPr>
        <p:spPr>
          <a:xfrm>
            <a:off x="10650071" y="352250"/>
            <a:ext cx="1135493" cy="377800"/>
          </a:xfrm>
          <a:prstGeom prst="roundRect">
            <a:avLst>
              <a:gd name="adj" fmla="val 1906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Etapa 01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69E4B0CE-D5FD-14A0-C1E1-ED8E477A4950}"/>
              </a:ext>
            </a:extLst>
          </p:cNvPr>
          <p:cNvSpPr/>
          <p:nvPr/>
        </p:nvSpPr>
        <p:spPr>
          <a:xfrm>
            <a:off x="1344931" y="1636595"/>
            <a:ext cx="2276391" cy="1608135"/>
          </a:xfrm>
          <a:prstGeom prst="roundRect">
            <a:avLst>
              <a:gd name="adj" fmla="val 57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Pessoa cujo uso do produto cria valor para o cliente.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D17FFE17-0CB7-8552-D2F4-8C2F7C9B57FA}"/>
              </a:ext>
            </a:extLst>
          </p:cNvPr>
          <p:cNvSpPr/>
          <p:nvPr/>
        </p:nvSpPr>
        <p:spPr>
          <a:xfrm>
            <a:off x="4980218" y="1636595"/>
            <a:ext cx="2276391" cy="1608135"/>
          </a:xfrm>
          <a:prstGeom prst="roundRect">
            <a:avLst>
              <a:gd name="adj" fmla="val 57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Pessoa que pagará pelo seu produto e determinará se o valor que o cliente obtém do produto vale o custo.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B4E6455-4150-0564-480E-515C6BF507E0}"/>
              </a:ext>
            </a:extLst>
          </p:cNvPr>
          <p:cNvSpPr/>
          <p:nvPr/>
        </p:nvSpPr>
        <p:spPr>
          <a:xfrm>
            <a:off x="8615502" y="1598925"/>
            <a:ext cx="2276391" cy="1645805"/>
          </a:xfrm>
          <a:prstGeom prst="roundRect">
            <a:avLst>
              <a:gd name="adj" fmla="val 57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Pessoa que defende seu produto. Esta é a pessoa que dá início ao processo e, esperançosamente, o mantém até que seja concluído.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98DD5943-ED8B-0C61-C8B3-2FF35A40442F}"/>
              </a:ext>
            </a:extLst>
          </p:cNvPr>
          <p:cNvSpPr/>
          <p:nvPr/>
        </p:nvSpPr>
        <p:spPr>
          <a:xfrm>
            <a:off x="1344931" y="4034118"/>
            <a:ext cx="2276391" cy="1591883"/>
          </a:xfrm>
          <a:prstGeom prst="roundRect">
            <a:avLst>
              <a:gd name="adj" fmla="val 57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Podem ter poder de veto formal, mas outras vezes, o influenciador é confiável o suficiente para que sua palavra atue como um veto de fato.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CDD4EB1-8BD0-D10C-2093-9C4CD179C486}"/>
              </a:ext>
            </a:extLst>
          </p:cNvPr>
          <p:cNvSpPr/>
          <p:nvPr/>
        </p:nvSpPr>
        <p:spPr>
          <a:xfrm>
            <a:off x="4980218" y="4034118"/>
            <a:ext cx="2276391" cy="1591883"/>
          </a:xfrm>
          <a:prstGeom prst="roundRect">
            <a:avLst>
              <a:gd name="adj" fmla="val 57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Pessoa com a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 capacidade de rejeitar uma compra por qualquer motivo.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FDAE7F1-3EEC-5A86-2ABE-A327A5A0D66E}"/>
              </a:ext>
            </a:extLst>
          </p:cNvPr>
          <p:cNvSpPr/>
          <p:nvPr/>
        </p:nvSpPr>
        <p:spPr>
          <a:xfrm>
            <a:off x="8615502" y="3996830"/>
            <a:ext cx="2276391" cy="1629172"/>
          </a:xfrm>
          <a:prstGeom prst="roundRect">
            <a:avLst>
              <a:gd name="adj" fmla="val 57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Podem te desqualificar, procurando preços mais baixos, apesar da decisão de compra do Comprador principal..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B57B28F-D65E-8E31-3C5C-E15FE40B95C9}"/>
              </a:ext>
            </a:extLst>
          </p:cNvPr>
          <p:cNvSpPr txBox="1"/>
          <p:nvPr/>
        </p:nvSpPr>
        <p:spPr>
          <a:xfrm>
            <a:off x="859818" y="1050255"/>
            <a:ext cx="2955289" cy="3282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Papéis principais: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C653300-93D9-4682-3EAD-887C79044642}"/>
              </a:ext>
            </a:extLst>
          </p:cNvPr>
          <p:cNvSpPr txBox="1"/>
          <p:nvPr/>
        </p:nvSpPr>
        <p:spPr>
          <a:xfrm>
            <a:off x="859817" y="3392423"/>
            <a:ext cx="3736325" cy="3282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Papéis secundários: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9721704-02F5-DA16-F82F-53224465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9" y="1111164"/>
            <a:ext cx="346377" cy="26611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22CE6B5-33E0-CC89-5A7C-30C1FAE0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23" y="3453333"/>
            <a:ext cx="346377" cy="266119"/>
          </a:xfrm>
          <a:prstGeom prst="rect">
            <a:avLst/>
          </a:prstGeom>
        </p:spPr>
      </p:pic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3B1983A-C86E-CDAA-5ADC-B7C7E95E0216}"/>
              </a:ext>
            </a:extLst>
          </p:cNvPr>
          <p:cNvGrpSpPr/>
          <p:nvPr/>
        </p:nvGrpSpPr>
        <p:grpSpPr>
          <a:xfrm>
            <a:off x="968188" y="1443156"/>
            <a:ext cx="10300447" cy="2697985"/>
            <a:chOff x="968188" y="1443156"/>
            <a:chExt cx="10300447" cy="2697985"/>
          </a:xfr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grpSpPr>
        <p:sp>
          <p:nvSpPr>
            <p:cNvPr id="33" name="Retângulo: Cantos Superiores Arredondados 32">
              <a:extLst>
                <a:ext uri="{FF2B5EF4-FFF2-40B4-BE49-F238E27FC236}">
                  <a16:creationId xmlns:a16="http://schemas.microsoft.com/office/drawing/2014/main" id="{77955D41-3FDF-596D-41A1-7F8B44BB5A83}"/>
                </a:ext>
              </a:extLst>
            </p:cNvPr>
            <p:cNvSpPr/>
            <p:nvPr/>
          </p:nvSpPr>
          <p:spPr>
            <a:xfrm>
              <a:off x="968188" y="1443156"/>
              <a:ext cx="3029876" cy="3264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Usuário final</a:t>
              </a:r>
            </a:p>
          </p:txBody>
        </p:sp>
        <p:sp>
          <p:nvSpPr>
            <p:cNvPr id="29" name="Retângulo: Cantos Superiores Arredondados 28">
              <a:extLst>
                <a:ext uri="{FF2B5EF4-FFF2-40B4-BE49-F238E27FC236}">
                  <a16:creationId xmlns:a16="http://schemas.microsoft.com/office/drawing/2014/main" id="{FE552732-B718-E22D-25E7-1ED169F74408}"/>
                </a:ext>
              </a:extLst>
            </p:cNvPr>
            <p:cNvSpPr/>
            <p:nvPr/>
          </p:nvSpPr>
          <p:spPr>
            <a:xfrm>
              <a:off x="8238759" y="1443156"/>
              <a:ext cx="3029876" cy="3264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Campeão</a:t>
              </a:r>
            </a:p>
          </p:txBody>
        </p:sp>
        <p:sp>
          <p:nvSpPr>
            <p:cNvPr id="27" name="Retângulo: Cantos Superiores Arredondados 26">
              <a:extLst>
                <a:ext uri="{FF2B5EF4-FFF2-40B4-BE49-F238E27FC236}">
                  <a16:creationId xmlns:a16="http://schemas.microsoft.com/office/drawing/2014/main" id="{734691AC-5F5C-9567-77B5-82547A4B8FCC}"/>
                </a:ext>
              </a:extLst>
            </p:cNvPr>
            <p:cNvSpPr/>
            <p:nvPr/>
          </p:nvSpPr>
          <p:spPr>
            <a:xfrm>
              <a:off x="968188" y="3814666"/>
              <a:ext cx="3029876" cy="3264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Influenciadores</a:t>
              </a:r>
            </a:p>
          </p:txBody>
        </p:sp>
        <p:sp>
          <p:nvSpPr>
            <p:cNvPr id="25" name="Retângulo: Cantos Superiores Arredondados 24">
              <a:extLst>
                <a:ext uri="{FF2B5EF4-FFF2-40B4-BE49-F238E27FC236}">
                  <a16:creationId xmlns:a16="http://schemas.microsoft.com/office/drawing/2014/main" id="{F992D9CE-6CF2-CAC1-189D-9E38126A1EA4}"/>
                </a:ext>
              </a:extLst>
            </p:cNvPr>
            <p:cNvSpPr/>
            <p:nvPr/>
          </p:nvSpPr>
          <p:spPr>
            <a:xfrm>
              <a:off x="4603475" y="3814666"/>
              <a:ext cx="3029876" cy="3264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Pessoa com veto</a:t>
              </a:r>
            </a:p>
          </p:txBody>
        </p:sp>
        <p:sp>
          <p:nvSpPr>
            <p:cNvPr id="21" name="Retângulo: Cantos Superiores Arredondados 20">
              <a:extLst>
                <a:ext uri="{FF2B5EF4-FFF2-40B4-BE49-F238E27FC236}">
                  <a16:creationId xmlns:a16="http://schemas.microsoft.com/office/drawing/2014/main" id="{6D3780C6-6B2A-3397-5F29-88369D220859}"/>
                </a:ext>
              </a:extLst>
            </p:cNvPr>
            <p:cNvSpPr/>
            <p:nvPr/>
          </p:nvSpPr>
          <p:spPr>
            <a:xfrm>
              <a:off x="8238759" y="3814666"/>
              <a:ext cx="3029876" cy="3264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Departamento de compras</a:t>
              </a:r>
            </a:p>
          </p:txBody>
        </p:sp>
        <p:sp>
          <p:nvSpPr>
            <p:cNvPr id="36" name="Retângulo: Cantos Superiores Arredondados 35">
              <a:extLst>
                <a:ext uri="{FF2B5EF4-FFF2-40B4-BE49-F238E27FC236}">
                  <a16:creationId xmlns:a16="http://schemas.microsoft.com/office/drawing/2014/main" id="{5F54356B-0954-F876-AFA8-1E32FCEE3A95}"/>
                </a:ext>
              </a:extLst>
            </p:cNvPr>
            <p:cNvSpPr/>
            <p:nvPr/>
          </p:nvSpPr>
          <p:spPr>
            <a:xfrm>
              <a:off x="4603475" y="1443156"/>
              <a:ext cx="3029876" cy="3264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Comprador principal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C98F8-503B-F9D0-B48E-8DB84297C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68481B5-5ECB-4663-A96E-4EDE98DBEE50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ED3B0B17-013C-B501-02BA-A3252617BA67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CDCE492-66FD-9CEB-AD41-9121CFC67046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Tomador de decisão (DMU)</a:t>
            </a:r>
          </a:p>
        </p:txBody>
      </p:sp>
      <p:sp>
        <p:nvSpPr>
          <p:cNvPr id="8" name="Google Shape;555;p62">
            <a:extLst>
              <a:ext uri="{FF2B5EF4-FFF2-40B4-BE49-F238E27FC236}">
                <a16:creationId xmlns:a16="http://schemas.microsoft.com/office/drawing/2014/main" id="{CC140A98-E83F-CDF0-3E3C-49090FB16415}"/>
              </a:ext>
            </a:extLst>
          </p:cNvPr>
          <p:cNvSpPr txBox="1"/>
          <p:nvPr/>
        </p:nvSpPr>
        <p:spPr>
          <a:xfrm>
            <a:off x="10650071" y="352250"/>
            <a:ext cx="1135493" cy="377800"/>
          </a:xfrm>
          <a:prstGeom prst="roundRect">
            <a:avLst>
              <a:gd name="adj" fmla="val 1906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Etapa 01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3A5FCB7-7181-68C1-5618-219423AE1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0019"/>
              </p:ext>
            </p:extLst>
          </p:nvPr>
        </p:nvGraphicFramePr>
        <p:xfrm>
          <a:off x="1534885" y="2179660"/>
          <a:ext cx="9122229" cy="1939055"/>
        </p:xfrm>
        <a:graphic>
          <a:graphicData uri="http://schemas.openxmlformats.org/drawingml/2006/table">
            <a:tbl>
              <a:tblPr/>
              <a:tblGrid>
                <a:gridCol w="3040743">
                  <a:extLst>
                    <a:ext uri="{9D8B030D-6E8A-4147-A177-3AD203B41FA5}">
                      <a16:colId xmlns:a16="http://schemas.microsoft.com/office/drawing/2014/main" val="3590037539"/>
                    </a:ext>
                  </a:extLst>
                </a:gridCol>
                <a:gridCol w="3040743">
                  <a:extLst>
                    <a:ext uri="{9D8B030D-6E8A-4147-A177-3AD203B41FA5}">
                      <a16:colId xmlns:a16="http://schemas.microsoft.com/office/drawing/2014/main" val="1836278979"/>
                    </a:ext>
                  </a:extLst>
                </a:gridCol>
                <a:gridCol w="3040743">
                  <a:extLst>
                    <a:ext uri="{9D8B030D-6E8A-4147-A177-3AD203B41FA5}">
                      <a16:colId xmlns:a16="http://schemas.microsoft.com/office/drawing/2014/main" val="1581448159"/>
                    </a:ext>
                  </a:extLst>
                </a:gridCol>
              </a:tblGrid>
              <a:tr h="387811">
                <a:tc rowSpan="5"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Nicho de mercado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Envolvido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58734"/>
                  </a:ext>
                </a:extLst>
              </a:tr>
              <a:tr h="387811">
                <a:tc vMerge="1">
                  <a:txBody>
                    <a:bodyPr/>
                    <a:lstStyle/>
                    <a:p>
                      <a:pPr algn="ctr" fontAlgn="base"/>
                      <a:endParaRPr lang="pt-BR" sz="16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Envolvido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6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82798"/>
                  </a:ext>
                </a:extLst>
              </a:tr>
              <a:tr h="387811">
                <a:tc vMerge="1">
                  <a:txBody>
                    <a:bodyPr/>
                    <a:lstStyle/>
                    <a:p>
                      <a:pPr algn="ctr" fontAlgn="base"/>
                      <a:endParaRPr lang="pt-BR" sz="16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Envolvido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33149"/>
                  </a:ext>
                </a:extLst>
              </a:tr>
              <a:tr h="387811">
                <a:tc vMerge="1">
                  <a:txBody>
                    <a:bodyPr/>
                    <a:lstStyle/>
                    <a:p>
                      <a:pPr algn="ctr" fontAlgn="base"/>
                      <a:endParaRPr lang="pt-BR" sz="16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Envolvido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674"/>
                  </a:ext>
                </a:extLst>
              </a:tr>
              <a:tr h="387811">
                <a:tc vMerge="1">
                  <a:txBody>
                    <a:bodyPr/>
                    <a:lstStyle/>
                    <a:p>
                      <a:pPr algn="ctr" fontAlgn="base"/>
                      <a:endParaRPr lang="pt-BR" sz="16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Envolvido 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6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8962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9824157-9C3E-29F8-B06B-C6BEC6A88924}"/>
              </a:ext>
            </a:extLst>
          </p:cNvPr>
          <p:cNvSpPr txBox="1"/>
          <p:nvPr/>
        </p:nvSpPr>
        <p:spPr>
          <a:xfrm>
            <a:off x="2788669" y="1414482"/>
            <a:ext cx="66146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Descrição do </a:t>
            </a:r>
            <a:r>
              <a:rPr lang="pt-BR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protudo</a:t>
            </a:r>
            <a:r>
              <a:rPr lang="pt-B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: </a:t>
            </a:r>
            <a:r>
              <a:rPr lang="pt-B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Lorem Ipsum </a:t>
            </a:r>
            <a:r>
              <a:rPr lang="pt-BR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dolor</a:t>
            </a:r>
            <a:r>
              <a:rPr lang="pt-B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pt-BR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sit</a:t>
            </a:r>
            <a:r>
              <a:rPr lang="pt-B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pt-BR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amet</a:t>
            </a:r>
            <a:r>
              <a:rPr lang="pt-B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pt-BR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consectetur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bg object 20">
            <a:extLst>
              <a:ext uri="{FF2B5EF4-FFF2-40B4-BE49-F238E27FC236}">
                <a16:creationId xmlns:a16="http://schemas.microsoft.com/office/drawing/2014/main" id="{F09E5ED3-B773-C4F4-EDB2-AE23F0E52FB4}"/>
              </a:ext>
            </a:extLst>
          </p:cNvPr>
          <p:cNvSpPr/>
          <p:nvPr/>
        </p:nvSpPr>
        <p:spPr>
          <a:xfrm flipV="1">
            <a:off x="8930030" y="2597851"/>
            <a:ext cx="268259" cy="317281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033C73"/>
          </a:solidFill>
          <a:ln w="12700">
            <a:solidFill>
              <a:srgbClr val="003B6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g object 20">
            <a:extLst>
              <a:ext uri="{FF2B5EF4-FFF2-40B4-BE49-F238E27FC236}">
                <a16:creationId xmlns:a16="http://schemas.microsoft.com/office/drawing/2014/main" id="{D1B9F625-3B58-6518-CE71-756884AD09F8}"/>
              </a:ext>
            </a:extLst>
          </p:cNvPr>
          <p:cNvSpPr/>
          <p:nvPr/>
        </p:nvSpPr>
        <p:spPr>
          <a:xfrm>
            <a:off x="8941930" y="2981761"/>
            <a:ext cx="268259" cy="317281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CC59D5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g object 20">
            <a:extLst>
              <a:ext uri="{FF2B5EF4-FFF2-40B4-BE49-F238E27FC236}">
                <a16:creationId xmlns:a16="http://schemas.microsoft.com/office/drawing/2014/main" id="{D496BA0B-6F42-996F-B764-229FE479804B}"/>
              </a:ext>
            </a:extLst>
          </p:cNvPr>
          <p:cNvSpPr/>
          <p:nvPr/>
        </p:nvSpPr>
        <p:spPr>
          <a:xfrm>
            <a:off x="9278424" y="2981761"/>
            <a:ext cx="268259" cy="317281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1BBFFF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g object 20">
            <a:extLst>
              <a:ext uri="{FF2B5EF4-FFF2-40B4-BE49-F238E27FC236}">
                <a16:creationId xmlns:a16="http://schemas.microsoft.com/office/drawing/2014/main" id="{0250022C-92BB-3012-678C-9CBF9F2EEE62}"/>
              </a:ext>
            </a:extLst>
          </p:cNvPr>
          <p:cNvSpPr/>
          <p:nvPr/>
        </p:nvSpPr>
        <p:spPr>
          <a:xfrm>
            <a:off x="8930030" y="3399048"/>
            <a:ext cx="268259" cy="317281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8800CC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g object 20">
            <a:extLst>
              <a:ext uri="{FF2B5EF4-FFF2-40B4-BE49-F238E27FC236}">
                <a16:creationId xmlns:a16="http://schemas.microsoft.com/office/drawing/2014/main" id="{FC06F786-B507-93D2-8BFD-A8A124C8C36F}"/>
              </a:ext>
            </a:extLst>
          </p:cNvPr>
          <p:cNvSpPr/>
          <p:nvPr/>
        </p:nvSpPr>
        <p:spPr>
          <a:xfrm>
            <a:off x="8930030" y="3791821"/>
            <a:ext cx="268259" cy="317281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8800CC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g object 20">
            <a:extLst>
              <a:ext uri="{FF2B5EF4-FFF2-40B4-BE49-F238E27FC236}">
                <a16:creationId xmlns:a16="http://schemas.microsoft.com/office/drawing/2014/main" id="{AA4914DA-FF94-87A1-DC3C-CC7DEDB57171}"/>
              </a:ext>
            </a:extLst>
          </p:cNvPr>
          <p:cNvSpPr/>
          <p:nvPr/>
        </p:nvSpPr>
        <p:spPr>
          <a:xfrm>
            <a:off x="8930030" y="2212975"/>
            <a:ext cx="268259" cy="317281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033C73"/>
          </a:solidFill>
          <a:ln w="12700">
            <a:solidFill>
              <a:srgbClr val="003B6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g object 20">
            <a:extLst>
              <a:ext uri="{FF2B5EF4-FFF2-40B4-BE49-F238E27FC236}">
                <a16:creationId xmlns:a16="http://schemas.microsoft.com/office/drawing/2014/main" id="{1E7EB1BA-0AF7-CB5F-CE2A-943F2F5E47E4}"/>
              </a:ext>
            </a:extLst>
          </p:cNvPr>
          <p:cNvSpPr/>
          <p:nvPr/>
        </p:nvSpPr>
        <p:spPr>
          <a:xfrm>
            <a:off x="8622715" y="4788514"/>
            <a:ext cx="324594" cy="383910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8800CC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2F3AA0C-965C-CC04-A734-51DE039D2BA8}"/>
              </a:ext>
            </a:extLst>
          </p:cNvPr>
          <p:cNvSpPr/>
          <p:nvPr/>
        </p:nvSpPr>
        <p:spPr>
          <a:xfrm>
            <a:off x="8963793" y="4761619"/>
            <a:ext cx="1506858" cy="35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= Influenciador</a:t>
            </a:r>
          </a:p>
        </p:txBody>
      </p:sp>
      <p:sp>
        <p:nvSpPr>
          <p:cNvPr id="31" name="bg object 20">
            <a:extLst>
              <a:ext uri="{FF2B5EF4-FFF2-40B4-BE49-F238E27FC236}">
                <a16:creationId xmlns:a16="http://schemas.microsoft.com/office/drawing/2014/main" id="{08353B0D-DEDE-967D-304D-1B90D7E32C4C}"/>
              </a:ext>
            </a:extLst>
          </p:cNvPr>
          <p:cNvSpPr/>
          <p:nvPr/>
        </p:nvSpPr>
        <p:spPr>
          <a:xfrm>
            <a:off x="6178924" y="4788514"/>
            <a:ext cx="324594" cy="383910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1BBFFF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218ECE1-EB90-5EFA-24D1-5ADB52F852FB}"/>
              </a:ext>
            </a:extLst>
          </p:cNvPr>
          <p:cNvSpPr/>
          <p:nvPr/>
        </p:nvSpPr>
        <p:spPr>
          <a:xfrm>
            <a:off x="6503518" y="4761619"/>
            <a:ext cx="1506858" cy="35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= Poder de veto</a:t>
            </a:r>
          </a:p>
        </p:txBody>
      </p:sp>
      <p:sp>
        <p:nvSpPr>
          <p:cNvPr id="44" name="bg object 20">
            <a:extLst>
              <a:ext uri="{FF2B5EF4-FFF2-40B4-BE49-F238E27FC236}">
                <a16:creationId xmlns:a16="http://schemas.microsoft.com/office/drawing/2014/main" id="{28699251-E2C6-97D0-B951-820CEF30C83F}"/>
              </a:ext>
            </a:extLst>
          </p:cNvPr>
          <p:cNvSpPr/>
          <p:nvPr/>
        </p:nvSpPr>
        <p:spPr>
          <a:xfrm>
            <a:off x="1663466" y="4807503"/>
            <a:ext cx="324594" cy="383910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033C73"/>
          </a:solidFill>
          <a:ln w="12700">
            <a:solidFill>
              <a:srgbClr val="003B6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5CF82872-6163-FC91-4317-C14F22D874F7}"/>
              </a:ext>
            </a:extLst>
          </p:cNvPr>
          <p:cNvSpPr/>
          <p:nvPr/>
        </p:nvSpPr>
        <p:spPr>
          <a:xfrm>
            <a:off x="1988060" y="4769525"/>
            <a:ext cx="1506858" cy="35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= Usuário</a:t>
            </a:r>
          </a:p>
        </p:txBody>
      </p:sp>
      <p:sp>
        <p:nvSpPr>
          <p:cNvPr id="47" name="bg object 20">
            <a:extLst>
              <a:ext uri="{FF2B5EF4-FFF2-40B4-BE49-F238E27FC236}">
                <a16:creationId xmlns:a16="http://schemas.microsoft.com/office/drawing/2014/main" id="{9B09C2A5-9E59-E47B-74E3-B7DBC06267BC}"/>
              </a:ext>
            </a:extLst>
          </p:cNvPr>
          <p:cNvSpPr/>
          <p:nvPr/>
        </p:nvSpPr>
        <p:spPr>
          <a:xfrm>
            <a:off x="3640724" y="4788514"/>
            <a:ext cx="324594" cy="383910"/>
          </a:xfrm>
          <a:custGeom>
            <a:avLst/>
            <a:gdLst/>
            <a:ahLst/>
            <a:cxnLst/>
            <a:rect l="l" t="t" r="r" b="b"/>
            <a:pathLst>
              <a:path w="895350" h="1321435">
                <a:moveTo>
                  <a:pt x="895057" y="660730"/>
                </a:moveTo>
                <a:lnTo>
                  <a:pt x="0" y="0"/>
                </a:lnTo>
                <a:lnTo>
                  <a:pt x="0" y="462673"/>
                </a:lnTo>
                <a:lnTo>
                  <a:pt x="267220" y="660730"/>
                </a:lnTo>
                <a:lnTo>
                  <a:pt x="0" y="858380"/>
                </a:lnTo>
                <a:lnTo>
                  <a:pt x="0" y="1321054"/>
                </a:lnTo>
                <a:lnTo>
                  <a:pt x="895057" y="660730"/>
                </a:lnTo>
                <a:close/>
              </a:path>
            </a:pathLst>
          </a:custGeom>
          <a:solidFill>
            <a:srgbClr val="CC59D5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0D7BBF0-308B-DD26-1541-E7251E7CCE23}"/>
              </a:ext>
            </a:extLst>
          </p:cNvPr>
          <p:cNvSpPr/>
          <p:nvPr/>
        </p:nvSpPr>
        <p:spPr>
          <a:xfrm>
            <a:off x="3981802" y="4788514"/>
            <a:ext cx="1506858" cy="35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= Comprador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623DE71D-1C38-C009-68F3-3F28E850B1D8}"/>
              </a:ext>
            </a:extLst>
          </p:cNvPr>
          <p:cNvSpPr/>
          <p:nvPr/>
        </p:nvSpPr>
        <p:spPr>
          <a:xfrm>
            <a:off x="1530860" y="4347637"/>
            <a:ext cx="150685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Legenda:</a:t>
            </a:r>
          </a:p>
        </p:txBody>
      </p:sp>
    </p:spTree>
    <p:extLst>
      <p:ext uri="{BB962C8B-B14F-4D97-AF65-F5344CB8AC3E}">
        <p14:creationId xmlns:p14="http://schemas.microsoft.com/office/powerpoint/2010/main" val="2905324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CF4C96-0C4A-4569-AC26-2A4AA1298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ee5329c-066a-4f26-a2c8-b375c9a21a0b"/>
    <ds:schemaRef ds:uri="ca24610a-89d8-41ed-9d17-0839b3811cc0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195</Words>
  <Application>Microsoft Office PowerPoint</Application>
  <PresentationFormat>Widescreen</PresentationFormat>
  <Paragraphs>40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2025-05-19T19:27:42Z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