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1"/>
  </p:notesMasterIdLst>
  <p:handoutMasterIdLst>
    <p:handoutMasterId r:id="rId12"/>
  </p:handoutMasterIdLst>
  <p:sldIdLst>
    <p:sldId id="2147376704" r:id="rId8"/>
    <p:sldId id="2147376706" r:id="rId9"/>
    <p:sldId id="214737670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4"/>
            <p14:sldId id="2147376706"/>
            <p14:sldId id="21473767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FF"/>
    <a:srgbClr val="033C73"/>
    <a:srgbClr val="CC59D5"/>
    <a:srgbClr val="917BE4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F8B13-8ABC-4EC2-B03E-DFCDD4629986}" v="15" dt="2025-04-15T16:07:07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>
        <p:scale>
          <a:sx n="130" d="100"/>
          <a:sy n="130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79576-762F-B263-1411-471E944E8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46854E8-17EA-21E6-CD28-7CC62D0BD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6B3084B-983C-D96A-32C3-A3C63764D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8C888F-CAEE-39BC-4B00-63DB0E092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50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748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85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005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766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22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457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211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3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39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88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5691" b="5851"/>
          <a:stretch/>
        </p:blipFill>
        <p:spPr>
          <a:xfrm>
            <a:off x="7362088" y="0"/>
            <a:ext cx="4829912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887594"/>
            <a:ext cx="5344952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Jornada de compra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306997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9" name="Imagem 8" descr="Imagem de vídeo game&#10;&#10;O conteúdo gerado por IA pode estar incorreto.">
            <a:extLst>
              <a:ext uri="{FF2B5EF4-FFF2-40B4-BE49-F238E27FC236}">
                <a16:creationId xmlns:a16="http://schemas.microsoft.com/office/drawing/2014/main" id="{791633D1-97CD-3FC0-691F-BBDA0B161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4588" y="832273"/>
            <a:ext cx="4745327" cy="5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grpSp>
        <p:nvGrpSpPr>
          <p:cNvPr id="119" name="Agrupar 118">
            <a:extLst>
              <a:ext uri="{FF2B5EF4-FFF2-40B4-BE49-F238E27FC236}">
                <a16:creationId xmlns:a16="http://schemas.microsoft.com/office/drawing/2014/main" id="{5C1A74F0-13BB-5784-3608-FCFB23CB8389}"/>
              </a:ext>
            </a:extLst>
          </p:cNvPr>
          <p:cNvGrpSpPr/>
          <p:nvPr/>
        </p:nvGrpSpPr>
        <p:grpSpPr>
          <a:xfrm>
            <a:off x="622400" y="2187533"/>
            <a:ext cx="10891746" cy="787836"/>
            <a:chOff x="666886" y="2764538"/>
            <a:chExt cx="10888925" cy="989446"/>
          </a:xfr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</p:grpSpPr>
        <p:sp>
          <p:nvSpPr>
            <p:cNvPr id="120" name="Retângulo: Cantos Arredondados 119">
              <a:extLst>
                <a:ext uri="{FF2B5EF4-FFF2-40B4-BE49-F238E27FC236}">
                  <a16:creationId xmlns:a16="http://schemas.microsoft.com/office/drawing/2014/main" id="{577E7079-9FD2-BD36-DC10-249EB4BFD1E7}"/>
                </a:ext>
              </a:extLst>
            </p:cNvPr>
            <p:cNvSpPr/>
            <p:nvPr/>
          </p:nvSpPr>
          <p:spPr>
            <a:xfrm>
              <a:off x="666886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Forma em L 120">
              <a:extLst>
                <a:ext uri="{FF2B5EF4-FFF2-40B4-BE49-F238E27FC236}">
                  <a16:creationId xmlns:a16="http://schemas.microsoft.com/office/drawing/2014/main" id="{C44657CB-B079-3D8B-7226-AB84C533E53B}"/>
                </a:ext>
              </a:extLst>
            </p:cNvPr>
            <p:cNvSpPr/>
            <p:nvPr/>
          </p:nvSpPr>
          <p:spPr>
            <a:xfrm rot="13500000">
              <a:off x="1471510" y="3182125"/>
              <a:ext cx="187958" cy="154271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Retângulo: Cantos Arredondados 121">
              <a:extLst>
                <a:ext uri="{FF2B5EF4-FFF2-40B4-BE49-F238E27FC236}">
                  <a16:creationId xmlns:a16="http://schemas.microsoft.com/office/drawing/2014/main" id="{E3498627-621E-3AE8-E8AC-5E948222820B}"/>
                </a:ext>
              </a:extLst>
            </p:cNvPr>
            <p:cNvSpPr/>
            <p:nvPr/>
          </p:nvSpPr>
          <p:spPr>
            <a:xfrm>
              <a:off x="1764579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Forma em L 122">
              <a:extLst>
                <a:ext uri="{FF2B5EF4-FFF2-40B4-BE49-F238E27FC236}">
                  <a16:creationId xmlns:a16="http://schemas.microsoft.com/office/drawing/2014/main" id="{3F460C61-B082-4DC4-4678-50CD3AB55B78}"/>
                </a:ext>
              </a:extLst>
            </p:cNvPr>
            <p:cNvSpPr/>
            <p:nvPr/>
          </p:nvSpPr>
          <p:spPr>
            <a:xfrm rot="13500000">
              <a:off x="2577016" y="3182125"/>
              <a:ext cx="187958" cy="154271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Retângulo: Cantos Arredondados 123">
              <a:extLst>
                <a:ext uri="{FF2B5EF4-FFF2-40B4-BE49-F238E27FC236}">
                  <a16:creationId xmlns:a16="http://schemas.microsoft.com/office/drawing/2014/main" id="{530DCA0F-B2DB-AF4F-3FF2-842DCE2F8C70}"/>
                </a:ext>
              </a:extLst>
            </p:cNvPr>
            <p:cNvSpPr/>
            <p:nvPr/>
          </p:nvSpPr>
          <p:spPr>
            <a:xfrm>
              <a:off x="2867238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orma em L 124">
              <a:extLst>
                <a:ext uri="{FF2B5EF4-FFF2-40B4-BE49-F238E27FC236}">
                  <a16:creationId xmlns:a16="http://schemas.microsoft.com/office/drawing/2014/main" id="{D9ED140C-CD8B-0819-0EA5-8B1E7995EF22}"/>
                </a:ext>
              </a:extLst>
            </p:cNvPr>
            <p:cNvSpPr/>
            <p:nvPr/>
          </p:nvSpPr>
          <p:spPr>
            <a:xfrm rot="13500000">
              <a:off x="3679676" y="3182125"/>
              <a:ext cx="187958" cy="154271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Retângulo: Cantos Arredondados 125">
              <a:extLst>
                <a:ext uri="{FF2B5EF4-FFF2-40B4-BE49-F238E27FC236}">
                  <a16:creationId xmlns:a16="http://schemas.microsoft.com/office/drawing/2014/main" id="{EB6375EE-0686-370B-4197-4A1BE331CF6F}"/>
                </a:ext>
              </a:extLst>
            </p:cNvPr>
            <p:cNvSpPr/>
            <p:nvPr/>
          </p:nvSpPr>
          <p:spPr>
            <a:xfrm>
              <a:off x="3964931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Forma em L 126">
              <a:extLst>
                <a:ext uri="{FF2B5EF4-FFF2-40B4-BE49-F238E27FC236}">
                  <a16:creationId xmlns:a16="http://schemas.microsoft.com/office/drawing/2014/main" id="{40370D59-DCFD-08FB-7595-5B21C80F70F3}"/>
                </a:ext>
              </a:extLst>
            </p:cNvPr>
            <p:cNvSpPr/>
            <p:nvPr/>
          </p:nvSpPr>
          <p:spPr>
            <a:xfrm rot="13500000">
              <a:off x="4777369" y="3182125"/>
              <a:ext cx="187958" cy="154271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Retângulo: Cantos Arredondados 127">
              <a:extLst>
                <a:ext uri="{FF2B5EF4-FFF2-40B4-BE49-F238E27FC236}">
                  <a16:creationId xmlns:a16="http://schemas.microsoft.com/office/drawing/2014/main" id="{E4C8E4B5-AF62-93D7-7EFA-959B70795F22}"/>
                </a:ext>
              </a:extLst>
            </p:cNvPr>
            <p:cNvSpPr/>
            <p:nvPr/>
          </p:nvSpPr>
          <p:spPr>
            <a:xfrm>
              <a:off x="5087572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Forma em L 128">
              <a:extLst>
                <a:ext uri="{FF2B5EF4-FFF2-40B4-BE49-F238E27FC236}">
                  <a16:creationId xmlns:a16="http://schemas.microsoft.com/office/drawing/2014/main" id="{2B1115A4-5C9E-D32C-70E4-4E8531155C15}"/>
                </a:ext>
              </a:extLst>
            </p:cNvPr>
            <p:cNvSpPr/>
            <p:nvPr/>
          </p:nvSpPr>
          <p:spPr>
            <a:xfrm rot="13500000">
              <a:off x="5900009" y="3182125"/>
              <a:ext cx="187958" cy="154271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Retângulo: Cantos Arredondados 129">
              <a:extLst>
                <a:ext uri="{FF2B5EF4-FFF2-40B4-BE49-F238E27FC236}">
                  <a16:creationId xmlns:a16="http://schemas.microsoft.com/office/drawing/2014/main" id="{1CFD1499-B26E-35D0-2E03-8CC63FB33CA8}"/>
                </a:ext>
              </a:extLst>
            </p:cNvPr>
            <p:cNvSpPr/>
            <p:nvPr/>
          </p:nvSpPr>
          <p:spPr>
            <a:xfrm>
              <a:off x="6185265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Forma em L 130">
              <a:extLst>
                <a:ext uri="{FF2B5EF4-FFF2-40B4-BE49-F238E27FC236}">
                  <a16:creationId xmlns:a16="http://schemas.microsoft.com/office/drawing/2014/main" id="{E283DF48-B05F-2FA3-054D-8A0939D6CDFB}"/>
                </a:ext>
              </a:extLst>
            </p:cNvPr>
            <p:cNvSpPr/>
            <p:nvPr/>
          </p:nvSpPr>
          <p:spPr>
            <a:xfrm rot="13500000">
              <a:off x="6997703" y="3182125"/>
              <a:ext cx="187958" cy="154271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Retângulo: Cantos Arredondados 131">
              <a:extLst>
                <a:ext uri="{FF2B5EF4-FFF2-40B4-BE49-F238E27FC236}">
                  <a16:creationId xmlns:a16="http://schemas.microsoft.com/office/drawing/2014/main" id="{2C218084-8EF3-A0BA-C2EC-592D0571F22D}"/>
                </a:ext>
              </a:extLst>
            </p:cNvPr>
            <p:cNvSpPr/>
            <p:nvPr/>
          </p:nvSpPr>
          <p:spPr>
            <a:xfrm>
              <a:off x="10600456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Retângulo: Cantos Arredondados 132">
              <a:extLst>
                <a:ext uri="{FF2B5EF4-FFF2-40B4-BE49-F238E27FC236}">
                  <a16:creationId xmlns:a16="http://schemas.microsoft.com/office/drawing/2014/main" id="{0A3E47BE-36E4-BD3D-3FAA-80230FC213C7}"/>
                </a:ext>
              </a:extLst>
            </p:cNvPr>
            <p:cNvSpPr/>
            <p:nvPr/>
          </p:nvSpPr>
          <p:spPr>
            <a:xfrm>
              <a:off x="7286846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Forma em L 133">
              <a:extLst>
                <a:ext uri="{FF2B5EF4-FFF2-40B4-BE49-F238E27FC236}">
                  <a16:creationId xmlns:a16="http://schemas.microsoft.com/office/drawing/2014/main" id="{2FF2FD81-0627-6FFD-CA80-C47C968635F7}"/>
                </a:ext>
              </a:extLst>
            </p:cNvPr>
            <p:cNvSpPr/>
            <p:nvPr/>
          </p:nvSpPr>
          <p:spPr>
            <a:xfrm rot="13500000">
              <a:off x="8099284" y="3182125"/>
              <a:ext cx="187959" cy="154271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Retângulo: Cantos Arredondados 134">
              <a:extLst>
                <a:ext uri="{FF2B5EF4-FFF2-40B4-BE49-F238E27FC236}">
                  <a16:creationId xmlns:a16="http://schemas.microsoft.com/office/drawing/2014/main" id="{CEAF4D65-45F9-B809-E7E7-612717ECC698}"/>
                </a:ext>
              </a:extLst>
            </p:cNvPr>
            <p:cNvSpPr/>
            <p:nvPr/>
          </p:nvSpPr>
          <p:spPr>
            <a:xfrm>
              <a:off x="8409487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Forma em L 135">
              <a:extLst>
                <a:ext uri="{FF2B5EF4-FFF2-40B4-BE49-F238E27FC236}">
                  <a16:creationId xmlns:a16="http://schemas.microsoft.com/office/drawing/2014/main" id="{3B3358F8-21C9-F9C3-0A1F-79A82B1E064E}"/>
                </a:ext>
              </a:extLst>
            </p:cNvPr>
            <p:cNvSpPr/>
            <p:nvPr/>
          </p:nvSpPr>
          <p:spPr>
            <a:xfrm rot="13500000">
              <a:off x="9221924" y="3182125"/>
              <a:ext cx="187959" cy="154271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Retângulo: Cantos Arredondados 136">
              <a:extLst>
                <a:ext uri="{FF2B5EF4-FFF2-40B4-BE49-F238E27FC236}">
                  <a16:creationId xmlns:a16="http://schemas.microsoft.com/office/drawing/2014/main" id="{C5CB1115-5388-723F-FF7C-F72D056A8EB5}"/>
                </a:ext>
              </a:extLst>
            </p:cNvPr>
            <p:cNvSpPr/>
            <p:nvPr/>
          </p:nvSpPr>
          <p:spPr>
            <a:xfrm>
              <a:off x="9507181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Forma em L 137">
              <a:extLst>
                <a:ext uri="{FF2B5EF4-FFF2-40B4-BE49-F238E27FC236}">
                  <a16:creationId xmlns:a16="http://schemas.microsoft.com/office/drawing/2014/main" id="{A6F0ABE7-A3C2-0D32-8992-BCDCA44B8CBA}"/>
                </a:ext>
              </a:extLst>
            </p:cNvPr>
            <p:cNvSpPr/>
            <p:nvPr/>
          </p:nvSpPr>
          <p:spPr>
            <a:xfrm rot="13500000">
              <a:off x="10319619" y="3182125"/>
              <a:ext cx="187959" cy="154271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Jornada de compra</a:t>
            </a:r>
          </a:p>
        </p:txBody>
      </p:sp>
      <p:sp>
        <p:nvSpPr>
          <p:cNvPr id="8" name="Google Shape;555;p62">
            <a:extLst>
              <a:ext uri="{FF2B5EF4-FFF2-40B4-BE49-F238E27FC236}">
                <a16:creationId xmlns:a16="http://schemas.microsoft.com/office/drawing/2014/main" id="{CCEC6AF2-625E-51FA-AD70-7A254D5F6C07}"/>
              </a:ext>
            </a:extLst>
          </p:cNvPr>
          <p:cNvSpPr txBox="1"/>
          <p:nvPr/>
        </p:nvSpPr>
        <p:spPr>
          <a:xfrm>
            <a:off x="10650071" y="352250"/>
            <a:ext cx="1135493" cy="377800"/>
          </a:xfrm>
          <a:prstGeom prst="roundRect">
            <a:avLst>
              <a:gd name="adj" fmla="val 19060"/>
            </a:avLst>
          </a:prstGeom>
          <a:noFill/>
          <a:ln>
            <a:solidFill>
              <a:schemeClr val="bg1"/>
            </a:solidFill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Etapa 01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9D27597F-DB25-9DA3-EBDE-DC8043A5AAFB}"/>
              </a:ext>
            </a:extLst>
          </p:cNvPr>
          <p:cNvSpPr txBox="1"/>
          <p:nvPr/>
        </p:nvSpPr>
        <p:spPr>
          <a:xfrm>
            <a:off x="564856" y="2266909"/>
            <a:ext cx="1070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Necessidade</a:t>
            </a: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(o que leva</a:t>
            </a: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 ação)</a:t>
            </a: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CA9597FE-BEA8-8E2F-F62C-040136EA64FF}"/>
              </a:ext>
            </a:extLst>
          </p:cNvPr>
          <p:cNvSpPr txBox="1"/>
          <p:nvPr/>
        </p:nvSpPr>
        <p:spPr>
          <a:xfrm>
            <a:off x="1692316" y="2340006"/>
            <a:ext cx="1030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Descoberta das opções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4494433B-2259-4D31-A177-282C5B8C4994}"/>
              </a:ext>
            </a:extLst>
          </p:cNvPr>
          <p:cNvSpPr txBox="1"/>
          <p:nvPr/>
        </p:nvSpPr>
        <p:spPr>
          <a:xfrm>
            <a:off x="2786670" y="2340006"/>
            <a:ext cx="1030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Analise</a:t>
            </a: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das opções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2DB6B893-56E6-5E22-1A5E-00E5FD8C54D3}"/>
              </a:ext>
            </a:extLst>
          </p:cNvPr>
          <p:cNvSpPr txBox="1"/>
          <p:nvPr/>
        </p:nvSpPr>
        <p:spPr>
          <a:xfrm>
            <a:off x="3940016" y="2347700"/>
            <a:ext cx="9255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Aquisição da solução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908631DE-E5A5-3411-C563-093610260528}"/>
              </a:ext>
            </a:extLst>
          </p:cNvPr>
          <p:cNvSpPr txBox="1"/>
          <p:nvPr/>
        </p:nvSpPr>
        <p:spPr>
          <a:xfrm>
            <a:off x="5025581" y="2424644"/>
            <a:ext cx="1030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Pagamento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AEC98D76-89A3-59D8-2E01-4D92341A34CA}"/>
              </a:ext>
            </a:extLst>
          </p:cNvPr>
          <p:cNvSpPr txBox="1"/>
          <p:nvPr/>
        </p:nvSpPr>
        <p:spPr>
          <a:xfrm>
            <a:off x="6112561" y="2340006"/>
            <a:ext cx="1030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Recepção</a:t>
            </a: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Instalação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DF179DA5-961D-159F-FF84-A38C7C29E9C2}"/>
              </a:ext>
            </a:extLst>
          </p:cNvPr>
          <p:cNvSpPr txBox="1"/>
          <p:nvPr/>
        </p:nvSpPr>
        <p:spPr>
          <a:xfrm>
            <a:off x="7310151" y="2266909"/>
            <a:ext cx="851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Uso e obtenção de valor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AC3EAF4B-DC72-8426-0A4E-486B482BA794}"/>
              </a:ext>
            </a:extLst>
          </p:cNvPr>
          <p:cNvSpPr txBox="1"/>
          <p:nvPr/>
        </p:nvSpPr>
        <p:spPr>
          <a:xfrm>
            <a:off x="8291740" y="2340006"/>
            <a:ext cx="112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Determinação do valor</a:t>
            </a: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B3CBCBCC-DF1D-5609-5307-15D69BC21C16}"/>
              </a:ext>
            </a:extLst>
          </p:cNvPr>
          <p:cNvSpPr txBox="1"/>
          <p:nvPr/>
        </p:nvSpPr>
        <p:spPr>
          <a:xfrm>
            <a:off x="9483497" y="2340006"/>
            <a:ext cx="932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Nova compra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C1586108-62EE-BADF-E9D4-E9513C775CD6}"/>
              </a:ext>
            </a:extLst>
          </p:cNvPr>
          <p:cNvSpPr txBox="1"/>
          <p:nvPr/>
        </p:nvSpPr>
        <p:spPr>
          <a:xfrm>
            <a:off x="10442235" y="2348023"/>
            <a:ext cx="116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Experiência</a:t>
            </a:r>
          </a:p>
          <a:p>
            <a:pPr algn="ctr"/>
            <a:r>
              <a:rPr lang="pt-BR" sz="90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compartilhada</a:t>
            </a:r>
          </a:p>
        </p:txBody>
      </p: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A4DDD64F-BEE0-375C-D72C-15B9BC2C0EA1}"/>
              </a:ext>
            </a:extLst>
          </p:cNvPr>
          <p:cNvGrpSpPr/>
          <p:nvPr/>
        </p:nvGrpSpPr>
        <p:grpSpPr>
          <a:xfrm>
            <a:off x="1572366" y="1961660"/>
            <a:ext cx="10216429" cy="307777"/>
            <a:chOff x="449306" y="1919244"/>
            <a:chExt cx="9886243" cy="297829"/>
          </a:xfrm>
        </p:grpSpPr>
        <p:sp>
          <p:nvSpPr>
            <p:cNvPr id="109" name="CaixaDeTexto 108">
              <a:extLst>
                <a:ext uri="{FF2B5EF4-FFF2-40B4-BE49-F238E27FC236}">
                  <a16:creationId xmlns:a16="http://schemas.microsoft.com/office/drawing/2014/main" id="{5F73B871-BB49-9C7C-6BAE-A50FF32DF0B8}"/>
                </a:ext>
              </a:extLst>
            </p:cNvPr>
            <p:cNvSpPr txBox="1"/>
            <p:nvPr/>
          </p:nvSpPr>
          <p:spPr>
            <a:xfrm>
              <a:off x="449306" y="1919244"/>
              <a:ext cx="479170" cy="29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</a:t>
              </a:r>
            </a:p>
          </p:txBody>
        </p:sp>
        <p:sp>
          <p:nvSpPr>
            <p:cNvPr id="110" name="CaixaDeTexto 109">
              <a:extLst>
                <a:ext uri="{FF2B5EF4-FFF2-40B4-BE49-F238E27FC236}">
                  <a16:creationId xmlns:a16="http://schemas.microsoft.com/office/drawing/2014/main" id="{671EA001-83D5-8E68-435A-4F11DA118DFA}"/>
                </a:ext>
              </a:extLst>
            </p:cNvPr>
            <p:cNvSpPr txBox="1"/>
            <p:nvPr/>
          </p:nvSpPr>
          <p:spPr>
            <a:xfrm>
              <a:off x="1472764" y="1919244"/>
              <a:ext cx="479170" cy="29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</a:t>
              </a:r>
            </a:p>
          </p:txBody>
        </p:sp>
        <p:sp>
          <p:nvSpPr>
            <p:cNvPr id="111" name="CaixaDeTexto 110">
              <a:extLst>
                <a:ext uri="{FF2B5EF4-FFF2-40B4-BE49-F238E27FC236}">
                  <a16:creationId xmlns:a16="http://schemas.microsoft.com/office/drawing/2014/main" id="{3326DB2F-0C65-0C18-FCE6-7C200C16A862}"/>
                </a:ext>
              </a:extLst>
            </p:cNvPr>
            <p:cNvSpPr txBox="1"/>
            <p:nvPr/>
          </p:nvSpPr>
          <p:spPr>
            <a:xfrm>
              <a:off x="2500852" y="1919244"/>
              <a:ext cx="479170" cy="29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</a:t>
              </a:r>
            </a:p>
          </p:txBody>
        </p:sp>
        <p:sp>
          <p:nvSpPr>
            <p:cNvPr id="112" name="CaixaDeTexto 111">
              <a:extLst>
                <a:ext uri="{FF2B5EF4-FFF2-40B4-BE49-F238E27FC236}">
                  <a16:creationId xmlns:a16="http://schemas.microsoft.com/office/drawing/2014/main" id="{F88830E2-D6D8-E164-A824-AEEBF7AA428D}"/>
                </a:ext>
              </a:extLst>
            </p:cNvPr>
            <p:cNvSpPr txBox="1"/>
            <p:nvPr/>
          </p:nvSpPr>
          <p:spPr>
            <a:xfrm>
              <a:off x="3524310" y="1919244"/>
              <a:ext cx="479170" cy="29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4</a:t>
              </a:r>
            </a:p>
          </p:txBody>
        </p:sp>
        <p:sp>
          <p:nvSpPr>
            <p:cNvPr id="113" name="CaixaDeTexto 112">
              <a:extLst>
                <a:ext uri="{FF2B5EF4-FFF2-40B4-BE49-F238E27FC236}">
                  <a16:creationId xmlns:a16="http://schemas.microsoft.com/office/drawing/2014/main" id="{D3A50444-CA43-80B4-3F17-75261E2577E2}"/>
                </a:ext>
              </a:extLst>
            </p:cNvPr>
            <p:cNvSpPr txBox="1"/>
            <p:nvPr/>
          </p:nvSpPr>
          <p:spPr>
            <a:xfrm>
              <a:off x="4571029" y="1919244"/>
              <a:ext cx="479170" cy="29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5</a:t>
              </a:r>
            </a:p>
          </p:txBody>
        </p:sp>
        <p:sp>
          <p:nvSpPr>
            <p:cNvPr id="114" name="CaixaDeTexto 113">
              <a:extLst>
                <a:ext uri="{FF2B5EF4-FFF2-40B4-BE49-F238E27FC236}">
                  <a16:creationId xmlns:a16="http://schemas.microsoft.com/office/drawing/2014/main" id="{CF67CEA3-305A-28CB-E6F8-2C8790CC6469}"/>
                </a:ext>
              </a:extLst>
            </p:cNvPr>
            <p:cNvSpPr txBox="1"/>
            <p:nvPr/>
          </p:nvSpPr>
          <p:spPr>
            <a:xfrm>
              <a:off x="5594487" y="1919244"/>
              <a:ext cx="479170" cy="29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6</a:t>
              </a:r>
            </a:p>
          </p:txBody>
        </p:sp>
        <p:sp>
          <p:nvSpPr>
            <p:cNvPr id="115" name="CaixaDeTexto 114">
              <a:extLst>
                <a:ext uri="{FF2B5EF4-FFF2-40B4-BE49-F238E27FC236}">
                  <a16:creationId xmlns:a16="http://schemas.microsoft.com/office/drawing/2014/main" id="{5C130D4D-702E-178B-6A85-B0EFBA9847F1}"/>
                </a:ext>
              </a:extLst>
            </p:cNvPr>
            <p:cNvSpPr txBox="1"/>
            <p:nvPr/>
          </p:nvSpPr>
          <p:spPr>
            <a:xfrm>
              <a:off x="6622575" y="1919244"/>
              <a:ext cx="479170" cy="29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7</a:t>
              </a:r>
            </a:p>
          </p:txBody>
        </p:sp>
        <p:sp>
          <p:nvSpPr>
            <p:cNvPr id="116" name="CaixaDeTexto 115">
              <a:extLst>
                <a:ext uri="{FF2B5EF4-FFF2-40B4-BE49-F238E27FC236}">
                  <a16:creationId xmlns:a16="http://schemas.microsoft.com/office/drawing/2014/main" id="{22BC57B7-4093-4E05-AE7F-B8BFE2BE8BDB}"/>
                </a:ext>
              </a:extLst>
            </p:cNvPr>
            <p:cNvSpPr txBox="1"/>
            <p:nvPr/>
          </p:nvSpPr>
          <p:spPr>
            <a:xfrm>
              <a:off x="7646032" y="1919244"/>
              <a:ext cx="479170" cy="29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8</a:t>
              </a:r>
            </a:p>
          </p:txBody>
        </p:sp>
        <p:sp>
          <p:nvSpPr>
            <p:cNvPr id="117" name="CaixaDeTexto 116">
              <a:extLst>
                <a:ext uri="{FF2B5EF4-FFF2-40B4-BE49-F238E27FC236}">
                  <a16:creationId xmlns:a16="http://schemas.microsoft.com/office/drawing/2014/main" id="{66EE8501-405E-F8CA-6A79-F755EF66AEF6}"/>
                </a:ext>
              </a:extLst>
            </p:cNvPr>
            <p:cNvSpPr txBox="1"/>
            <p:nvPr/>
          </p:nvSpPr>
          <p:spPr>
            <a:xfrm>
              <a:off x="8678337" y="1919244"/>
              <a:ext cx="479170" cy="29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9</a:t>
              </a:r>
            </a:p>
          </p:txBody>
        </p:sp>
        <p:sp>
          <p:nvSpPr>
            <p:cNvPr id="118" name="CaixaDeTexto 117">
              <a:extLst>
                <a:ext uri="{FF2B5EF4-FFF2-40B4-BE49-F238E27FC236}">
                  <a16:creationId xmlns:a16="http://schemas.microsoft.com/office/drawing/2014/main" id="{D5C958F3-7C07-F495-5438-46C9A9B88FE8}"/>
                </a:ext>
              </a:extLst>
            </p:cNvPr>
            <p:cNvSpPr txBox="1"/>
            <p:nvPr/>
          </p:nvSpPr>
          <p:spPr>
            <a:xfrm>
              <a:off x="9547210" y="1919244"/>
              <a:ext cx="788339" cy="297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32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10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9E52D14-168C-B179-D986-63D5045FEC1E}"/>
              </a:ext>
            </a:extLst>
          </p:cNvPr>
          <p:cNvSpPr txBox="1"/>
          <p:nvPr/>
        </p:nvSpPr>
        <p:spPr>
          <a:xfrm>
            <a:off x="990198" y="1411905"/>
            <a:ext cx="389737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r>
              <a:rPr lang="pt-BR" sz="1600" b="1" dirty="0">
                <a:solidFill>
                  <a:srgbClr val="8800CC"/>
                </a:solidFill>
                <a:latin typeface="Century Gothic" panose="020B0502020202020204" pitchFamily="34" charset="0"/>
              </a:rPr>
              <a:t>Jornada do cliente (step 6):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BE2D94A-E6F8-BE09-FCA5-5D2EDF441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94" y="1472766"/>
            <a:ext cx="346104" cy="265908"/>
          </a:xfrm>
          <a:prstGeom prst="rect">
            <a:avLst/>
          </a:prstGeom>
        </p:spPr>
      </p:pic>
      <p:grpSp>
        <p:nvGrpSpPr>
          <p:cNvPr id="140" name="Agrupar 139">
            <a:extLst>
              <a:ext uri="{FF2B5EF4-FFF2-40B4-BE49-F238E27FC236}">
                <a16:creationId xmlns:a16="http://schemas.microsoft.com/office/drawing/2014/main" id="{5E9C50AC-4E87-0ABF-AE33-81D203D1D4E3}"/>
              </a:ext>
            </a:extLst>
          </p:cNvPr>
          <p:cNvGrpSpPr/>
          <p:nvPr/>
        </p:nvGrpSpPr>
        <p:grpSpPr>
          <a:xfrm>
            <a:off x="564856" y="3153587"/>
            <a:ext cx="11044975" cy="1765739"/>
            <a:chOff x="564856" y="3153587"/>
            <a:chExt cx="11044975" cy="1765739"/>
          </a:xfrm>
          <a:gradFill>
            <a:gsLst>
              <a:gs pos="100000">
                <a:srgbClr val="8800CC"/>
              </a:gs>
              <a:gs pos="0">
                <a:srgbClr val="033C73"/>
              </a:gs>
            </a:gsLst>
            <a:lin ang="0" scaled="1"/>
          </a:gradFill>
        </p:grpSpPr>
        <p:sp>
          <p:nvSpPr>
            <p:cNvPr id="16" name="Seta: Pentágono 15">
              <a:extLst>
                <a:ext uri="{FF2B5EF4-FFF2-40B4-BE49-F238E27FC236}">
                  <a16:creationId xmlns:a16="http://schemas.microsoft.com/office/drawing/2014/main" id="{60F08265-FC91-B706-4707-990B02F7A47D}"/>
                </a:ext>
              </a:extLst>
            </p:cNvPr>
            <p:cNvSpPr/>
            <p:nvPr/>
          </p:nvSpPr>
          <p:spPr>
            <a:xfrm>
              <a:off x="564856" y="3153587"/>
              <a:ext cx="1170414" cy="1765739"/>
            </a:xfrm>
            <a:prstGeom prst="homePlate">
              <a:avLst>
                <a:gd name="adj" fmla="val 33051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2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Seta: Divisa 16">
              <a:extLst>
                <a:ext uri="{FF2B5EF4-FFF2-40B4-BE49-F238E27FC236}">
                  <a16:creationId xmlns:a16="http://schemas.microsoft.com/office/drawing/2014/main" id="{1569808F-53FE-832B-BD58-435FAA3FAEAF}"/>
                </a:ext>
              </a:extLst>
            </p:cNvPr>
            <p:cNvSpPr/>
            <p:nvPr/>
          </p:nvSpPr>
          <p:spPr>
            <a:xfrm>
              <a:off x="1381620" y="3153587"/>
              <a:ext cx="2283126" cy="1765739"/>
            </a:xfrm>
            <a:prstGeom prst="chevron">
              <a:avLst>
                <a:gd name="adj" fmla="val 21867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2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Seta: Divisa 17">
              <a:extLst>
                <a:ext uri="{FF2B5EF4-FFF2-40B4-BE49-F238E27FC236}">
                  <a16:creationId xmlns:a16="http://schemas.microsoft.com/office/drawing/2014/main" id="{50C718A9-6816-E8AE-7CEC-54BD79EA58F8}"/>
                </a:ext>
              </a:extLst>
            </p:cNvPr>
            <p:cNvSpPr/>
            <p:nvPr/>
          </p:nvSpPr>
          <p:spPr>
            <a:xfrm>
              <a:off x="4624367" y="3153587"/>
              <a:ext cx="2113894" cy="1765739"/>
            </a:xfrm>
            <a:prstGeom prst="chevron">
              <a:avLst>
                <a:gd name="adj" fmla="val 21867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2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Seta: Divisa 18">
              <a:extLst>
                <a:ext uri="{FF2B5EF4-FFF2-40B4-BE49-F238E27FC236}">
                  <a16:creationId xmlns:a16="http://schemas.microsoft.com/office/drawing/2014/main" id="{D42521C0-805D-48AF-0FF3-EB1C93FB910A}"/>
                </a:ext>
              </a:extLst>
            </p:cNvPr>
            <p:cNvSpPr/>
            <p:nvPr/>
          </p:nvSpPr>
          <p:spPr>
            <a:xfrm>
              <a:off x="6400186" y="3153587"/>
              <a:ext cx="3344496" cy="1765739"/>
            </a:xfrm>
            <a:prstGeom prst="chevron">
              <a:avLst>
                <a:gd name="adj" fmla="val 21867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2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Seta: Divisa 19">
              <a:extLst>
                <a:ext uri="{FF2B5EF4-FFF2-40B4-BE49-F238E27FC236}">
                  <a16:creationId xmlns:a16="http://schemas.microsoft.com/office/drawing/2014/main" id="{43FF97B2-B1F8-3CC4-9A60-4F9AB88DE45D}"/>
                </a:ext>
              </a:extLst>
            </p:cNvPr>
            <p:cNvSpPr/>
            <p:nvPr/>
          </p:nvSpPr>
          <p:spPr>
            <a:xfrm>
              <a:off x="3328430" y="3153587"/>
              <a:ext cx="1626751" cy="1765739"/>
            </a:xfrm>
            <a:prstGeom prst="chevron">
              <a:avLst>
                <a:gd name="adj" fmla="val 21867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2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6B4CCC5F-0160-46B7-D20B-2BE80E7769DF}"/>
                </a:ext>
              </a:extLst>
            </p:cNvPr>
            <p:cNvGrpSpPr/>
            <p:nvPr/>
          </p:nvGrpSpPr>
          <p:grpSpPr>
            <a:xfrm>
              <a:off x="9407946" y="3153587"/>
              <a:ext cx="2201885" cy="1765739"/>
              <a:chOff x="9615623" y="3900083"/>
              <a:chExt cx="2112794" cy="1822584"/>
            </a:xfrm>
            <a:grpFill/>
          </p:grpSpPr>
          <p:sp>
            <p:nvSpPr>
              <p:cNvPr id="42" name="Seta: Divisa 41">
                <a:extLst>
                  <a:ext uri="{FF2B5EF4-FFF2-40B4-BE49-F238E27FC236}">
                    <a16:creationId xmlns:a16="http://schemas.microsoft.com/office/drawing/2014/main" id="{20C5D164-BADA-BEC1-33D4-7EDC7D198C50}"/>
                  </a:ext>
                </a:extLst>
              </p:cNvPr>
              <p:cNvSpPr/>
              <p:nvPr/>
            </p:nvSpPr>
            <p:spPr>
              <a:xfrm>
                <a:off x="9615623" y="3900083"/>
                <a:ext cx="2112794" cy="1822584"/>
              </a:xfrm>
              <a:prstGeom prst="chevron">
                <a:avLst>
                  <a:gd name="adj" fmla="val 21867"/>
                </a:avLst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93F454B-5DAF-8A1C-D039-EC86423812FF}"/>
                  </a:ext>
                </a:extLst>
              </p:cNvPr>
              <p:cNvSpPr/>
              <p:nvPr/>
            </p:nvSpPr>
            <p:spPr>
              <a:xfrm>
                <a:off x="11198831" y="3900083"/>
                <a:ext cx="529585" cy="18225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40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3" name="CaixaDeTexto 8">
            <a:extLst>
              <a:ext uri="{FF2B5EF4-FFF2-40B4-BE49-F238E27FC236}">
                <a16:creationId xmlns:a16="http://schemas.microsoft.com/office/drawing/2014/main" id="{1F232126-C6AA-DB4B-4187-E60901DB29EB}"/>
              </a:ext>
            </a:extLst>
          </p:cNvPr>
          <p:cNvSpPr txBox="1"/>
          <p:nvPr/>
        </p:nvSpPr>
        <p:spPr>
          <a:xfrm>
            <a:off x="793063" y="3260793"/>
            <a:ext cx="457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</a:rPr>
              <a:t>#1</a:t>
            </a:r>
          </a:p>
        </p:txBody>
      </p:sp>
      <p:sp>
        <p:nvSpPr>
          <p:cNvPr id="25" name="CaixaDeTexto 9">
            <a:extLst>
              <a:ext uri="{FF2B5EF4-FFF2-40B4-BE49-F238E27FC236}">
                <a16:creationId xmlns:a16="http://schemas.microsoft.com/office/drawing/2014/main" id="{3E9A5FED-3009-4F79-A65D-13218E57A9DC}"/>
              </a:ext>
            </a:extLst>
          </p:cNvPr>
          <p:cNvSpPr txBox="1"/>
          <p:nvPr/>
        </p:nvSpPr>
        <p:spPr>
          <a:xfrm>
            <a:off x="2212139" y="3260793"/>
            <a:ext cx="457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</a:rPr>
              <a:t>#2</a:t>
            </a:r>
          </a:p>
        </p:txBody>
      </p:sp>
      <p:sp>
        <p:nvSpPr>
          <p:cNvPr id="26" name="CaixaDeTexto 10">
            <a:extLst>
              <a:ext uri="{FF2B5EF4-FFF2-40B4-BE49-F238E27FC236}">
                <a16:creationId xmlns:a16="http://schemas.microsoft.com/office/drawing/2014/main" id="{18959119-A0E9-E756-2B4D-D3E89C154FED}"/>
              </a:ext>
            </a:extLst>
          </p:cNvPr>
          <p:cNvSpPr txBox="1"/>
          <p:nvPr/>
        </p:nvSpPr>
        <p:spPr>
          <a:xfrm>
            <a:off x="3368192" y="3108098"/>
            <a:ext cx="423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</a:rPr>
              <a:t>#3</a:t>
            </a:r>
          </a:p>
        </p:txBody>
      </p:sp>
      <p:sp>
        <p:nvSpPr>
          <p:cNvPr id="27" name="CaixaDeTexto 11">
            <a:extLst>
              <a:ext uri="{FF2B5EF4-FFF2-40B4-BE49-F238E27FC236}">
                <a16:creationId xmlns:a16="http://schemas.microsoft.com/office/drawing/2014/main" id="{7EE151A1-4FF0-CEC0-4B77-FFA54C8BC1B4}"/>
              </a:ext>
            </a:extLst>
          </p:cNvPr>
          <p:cNvSpPr txBox="1"/>
          <p:nvPr/>
        </p:nvSpPr>
        <p:spPr>
          <a:xfrm>
            <a:off x="3336332" y="4572150"/>
            <a:ext cx="457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</a:rPr>
              <a:t>#4</a:t>
            </a:r>
          </a:p>
        </p:txBody>
      </p:sp>
      <p:sp>
        <p:nvSpPr>
          <p:cNvPr id="28" name="CaixaDeTexto 12">
            <a:extLst>
              <a:ext uri="{FF2B5EF4-FFF2-40B4-BE49-F238E27FC236}">
                <a16:creationId xmlns:a16="http://schemas.microsoft.com/office/drawing/2014/main" id="{C853C270-C729-CEB1-132A-A7C585AAF83A}"/>
              </a:ext>
            </a:extLst>
          </p:cNvPr>
          <p:cNvSpPr txBox="1"/>
          <p:nvPr/>
        </p:nvSpPr>
        <p:spPr>
          <a:xfrm>
            <a:off x="5245921" y="3246188"/>
            <a:ext cx="457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</a:rPr>
              <a:t>#5</a:t>
            </a:r>
          </a:p>
        </p:txBody>
      </p:sp>
      <p:sp>
        <p:nvSpPr>
          <p:cNvPr id="29" name="CaixaDeTexto 13">
            <a:extLst>
              <a:ext uri="{FF2B5EF4-FFF2-40B4-BE49-F238E27FC236}">
                <a16:creationId xmlns:a16="http://schemas.microsoft.com/office/drawing/2014/main" id="{8F7EEE82-5A01-A878-577C-87DAEE3EDAE9}"/>
              </a:ext>
            </a:extLst>
          </p:cNvPr>
          <p:cNvSpPr txBox="1"/>
          <p:nvPr/>
        </p:nvSpPr>
        <p:spPr>
          <a:xfrm>
            <a:off x="7742230" y="3341974"/>
            <a:ext cx="457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</a:rPr>
              <a:t>#6</a:t>
            </a:r>
          </a:p>
        </p:txBody>
      </p:sp>
      <p:sp>
        <p:nvSpPr>
          <p:cNvPr id="30" name="CaixaDeTexto 14">
            <a:extLst>
              <a:ext uri="{FF2B5EF4-FFF2-40B4-BE49-F238E27FC236}">
                <a16:creationId xmlns:a16="http://schemas.microsoft.com/office/drawing/2014/main" id="{F1C3846A-BD43-B65A-131C-5B1F002B69D8}"/>
              </a:ext>
            </a:extLst>
          </p:cNvPr>
          <p:cNvSpPr txBox="1"/>
          <p:nvPr/>
        </p:nvSpPr>
        <p:spPr>
          <a:xfrm>
            <a:off x="10442137" y="3234825"/>
            <a:ext cx="457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>
                <a:solidFill>
                  <a:schemeClr val="bg1"/>
                </a:solidFill>
                <a:latin typeface="Century Gothic" panose="020B0502020202020204" pitchFamily="34" charset="0"/>
              </a:rPr>
              <a:t>#7</a:t>
            </a:r>
          </a:p>
        </p:txBody>
      </p:sp>
      <p:sp>
        <p:nvSpPr>
          <p:cNvPr id="32" name="CaixaDeTexto 15">
            <a:extLst>
              <a:ext uri="{FF2B5EF4-FFF2-40B4-BE49-F238E27FC236}">
                <a16:creationId xmlns:a16="http://schemas.microsoft.com/office/drawing/2014/main" id="{136B2870-E946-4A7A-593C-50F7E93C68F9}"/>
              </a:ext>
            </a:extLst>
          </p:cNvPr>
          <p:cNvSpPr txBox="1"/>
          <p:nvPr/>
        </p:nvSpPr>
        <p:spPr>
          <a:xfrm>
            <a:off x="572029" y="3786893"/>
            <a:ext cx="1136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Identificação</a:t>
            </a:r>
          </a:p>
          <a:p>
            <a:r>
              <a:rPr lang="pt-BR" sz="100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Geração de Leads</a:t>
            </a:r>
          </a:p>
        </p:txBody>
      </p:sp>
      <p:sp>
        <p:nvSpPr>
          <p:cNvPr id="33" name="CaixaDeTexto 16">
            <a:extLst>
              <a:ext uri="{FF2B5EF4-FFF2-40B4-BE49-F238E27FC236}">
                <a16:creationId xmlns:a16="http://schemas.microsoft.com/office/drawing/2014/main" id="{ADD479A9-F1F4-EBE0-F2C5-1973C399D3C3}"/>
              </a:ext>
            </a:extLst>
          </p:cNvPr>
          <p:cNvSpPr txBox="1"/>
          <p:nvPr/>
        </p:nvSpPr>
        <p:spPr>
          <a:xfrm>
            <a:off x="1940683" y="3801801"/>
            <a:ext cx="1485116" cy="86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Consideração</a:t>
            </a:r>
          </a:p>
          <a:p>
            <a:r>
              <a:rPr lang="pt-BR" sz="100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Gerar </a:t>
            </a:r>
            <a:r>
              <a:rPr lang="pt-BR" sz="1000" err="1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awareness</a:t>
            </a:r>
            <a:r>
              <a:rPr lang="pt-BR" sz="100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(conscientização) nos potenciais clientes</a:t>
            </a:r>
          </a:p>
        </p:txBody>
      </p:sp>
      <p:sp>
        <p:nvSpPr>
          <p:cNvPr id="36" name="CaixaDeTexto 17">
            <a:extLst>
              <a:ext uri="{FF2B5EF4-FFF2-40B4-BE49-F238E27FC236}">
                <a16:creationId xmlns:a16="http://schemas.microsoft.com/office/drawing/2014/main" id="{1298226B-7A01-FEBE-8882-721EAC8B6B25}"/>
              </a:ext>
            </a:extLst>
          </p:cNvPr>
          <p:cNvSpPr txBox="1"/>
          <p:nvPr/>
        </p:nvSpPr>
        <p:spPr>
          <a:xfrm>
            <a:off x="3581884" y="3355142"/>
            <a:ext cx="1373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Engajamento</a:t>
            </a:r>
          </a:p>
          <a:p>
            <a:r>
              <a:rPr lang="pt-BR" sz="100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Desenvolver diálogo inicial</a:t>
            </a:r>
          </a:p>
        </p:txBody>
      </p:sp>
      <p:sp>
        <p:nvSpPr>
          <p:cNvPr id="37" name="CaixaDeTexto 18">
            <a:extLst>
              <a:ext uri="{FF2B5EF4-FFF2-40B4-BE49-F238E27FC236}">
                <a16:creationId xmlns:a16="http://schemas.microsoft.com/office/drawing/2014/main" id="{1F057A54-7B6F-9C7F-88C8-E835E243D917}"/>
              </a:ext>
            </a:extLst>
          </p:cNvPr>
          <p:cNvSpPr txBox="1"/>
          <p:nvPr/>
        </p:nvSpPr>
        <p:spPr>
          <a:xfrm>
            <a:off x="3611835" y="4068352"/>
            <a:ext cx="1286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Intenção</a:t>
            </a:r>
            <a:br>
              <a:rPr lang="pt-BR" sz="10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0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</a:p>
          <a:p>
            <a:r>
              <a:rPr lang="pt-BR" sz="100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Compra</a:t>
            </a:r>
          </a:p>
          <a:p>
            <a:r>
              <a:rPr lang="pt-BR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Desenvolver intenção de compra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0CEB36B-4CB2-419B-8DBA-F22C6792E6D9}"/>
              </a:ext>
            </a:extLst>
          </p:cNvPr>
          <p:cNvSpPr/>
          <p:nvPr/>
        </p:nvSpPr>
        <p:spPr>
          <a:xfrm>
            <a:off x="3664746" y="4019363"/>
            <a:ext cx="1307551" cy="26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4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CaixaDeTexto 20">
            <a:extLst>
              <a:ext uri="{FF2B5EF4-FFF2-40B4-BE49-F238E27FC236}">
                <a16:creationId xmlns:a16="http://schemas.microsoft.com/office/drawing/2014/main" id="{FFFB3916-D4CD-503F-F20B-11529E559F05}"/>
              </a:ext>
            </a:extLst>
          </p:cNvPr>
          <p:cNvSpPr txBox="1"/>
          <p:nvPr/>
        </p:nvSpPr>
        <p:spPr>
          <a:xfrm>
            <a:off x="4915070" y="3752824"/>
            <a:ext cx="148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00" b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Compra</a:t>
            </a:r>
          </a:p>
          <a:p>
            <a:pPr algn="ctr"/>
            <a:r>
              <a:rPr lang="pt-BR" sz="100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Fechar a negociação e pagamento</a:t>
            </a:r>
          </a:p>
        </p:txBody>
      </p:sp>
      <p:sp>
        <p:nvSpPr>
          <p:cNvPr id="40" name="CaixaDeTexto 21">
            <a:extLst>
              <a:ext uri="{FF2B5EF4-FFF2-40B4-BE49-F238E27FC236}">
                <a16:creationId xmlns:a16="http://schemas.microsoft.com/office/drawing/2014/main" id="{19CAB7B1-2C97-70DF-A9A9-2E9C9E46F380}"/>
              </a:ext>
            </a:extLst>
          </p:cNvPr>
          <p:cNvSpPr txBox="1"/>
          <p:nvPr/>
        </p:nvSpPr>
        <p:spPr>
          <a:xfrm>
            <a:off x="7352155" y="3797377"/>
            <a:ext cx="1485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Fidelização</a:t>
            </a:r>
          </a:p>
          <a:p>
            <a:r>
              <a:rPr lang="pt-BR" sz="100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Suporte / </a:t>
            </a:r>
            <a:r>
              <a:rPr lang="pt-BR" sz="1000" err="1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Customer</a:t>
            </a:r>
            <a:r>
              <a:rPr lang="pt-BR" sz="100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Experience (CX)</a:t>
            </a:r>
          </a:p>
        </p:txBody>
      </p:sp>
      <p:sp>
        <p:nvSpPr>
          <p:cNvPr id="41" name="CaixaDeTexto 22">
            <a:extLst>
              <a:ext uri="{FF2B5EF4-FFF2-40B4-BE49-F238E27FC236}">
                <a16:creationId xmlns:a16="http://schemas.microsoft.com/office/drawing/2014/main" id="{CE5FB1C5-A7BD-280B-BBCF-8887DD91FE2D}"/>
              </a:ext>
            </a:extLst>
          </p:cNvPr>
          <p:cNvSpPr txBox="1"/>
          <p:nvPr/>
        </p:nvSpPr>
        <p:spPr>
          <a:xfrm>
            <a:off x="10088168" y="3657407"/>
            <a:ext cx="1485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Evangelização</a:t>
            </a:r>
          </a:p>
          <a:p>
            <a:r>
              <a:rPr lang="pt-BR" sz="100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Venda mais no boca a boca</a:t>
            </a:r>
          </a:p>
        </p:txBody>
      </p: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04D0C-273D-1EA5-B69D-0C89FDF94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083BE3F-6484-6547-7CE9-7EA29BCC1237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9C0A6758-99B7-D2B3-6634-4E81FF33AA6C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139DD49F-420F-847B-494E-BD0BB66C51BF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Jornada de compra</a:t>
            </a:r>
          </a:p>
        </p:txBody>
      </p:sp>
      <p:sp>
        <p:nvSpPr>
          <p:cNvPr id="8" name="Google Shape;555;p62">
            <a:extLst>
              <a:ext uri="{FF2B5EF4-FFF2-40B4-BE49-F238E27FC236}">
                <a16:creationId xmlns:a16="http://schemas.microsoft.com/office/drawing/2014/main" id="{D1CB60E5-20A8-F4A5-295E-7E8EA1A7B359}"/>
              </a:ext>
            </a:extLst>
          </p:cNvPr>
          <p:cNvSpPr txBox="1"/>
          <p:nvPr/>
        </p:nvSpPr>
        <p:spPr>
          <a:xfrm>
            <a:off x="10650071" y="352250"/>
            <a:ext cx="1135493" cy="377800"/>
          </a:xfrm>
          <a:prstGeom prst="roundRect">
            <a:avLst>
              <a:gd name="adj" fmla="val 19060"/>
            </a:avLst>
          </a:prstGeom>
          <a:noFill/>
          <a:ln>
            <a:solidFill>
              <a:schemeClr val="bg1"/>
            </a:solidFill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Etapa 01</a:t>
            </a:r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148BE378-739F-40BB-0796-117D0EE62EE0}"/>
              </a:ext>
            </a:extLst>
          </p:cNvPr>
          <p:cNvGrpSpPr/>
          <p:nvPr/>
        </p:nvGrpSpPr>
        <p:grpSpPr>
          <a:xfrm>
            <a:off x="622400" y="2030765"/>
            <a:ext cx="10995431" cy="1671079"/>
            <a:chOff x="666886" y="2764538"/>
            <a:chExt cx="7576392" cy="989446"/>
          </a:xfr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</p:grpSpPr>
        <p:sp>
          <p:nvSpPr>
            <p:cNvPr id="65" name="Retângulo: Cantos Arredondados 64">
              <a:extLst>
                <a:ext uri="{FF2B5EF4-FFF2-40B4-BE49-F238E27FC236}">
                  <a16:creationId xmlns:a16="http://schemas.microsoft.com/office/drawing/2014/main" id="{DA15F1B6-5856-76E5-94D6-A6473DE94CCE}"/>
                </a:ext>
              </a:extLst>
            </p:cNvPr>
            <p:cNvSpPr/>
            <p:nvPr/>
          </p:nvSpPr>
          <p:spPr>
            <a:xfrm>
              <a:off x="666886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Forma em L 65">
              <a:extLst>
                <a:ext uri="{FF2B5EF4-FFF2-40B4-BE49-F238E27FC236}">
                  <a16:creationId xmlns:a16="http://schemas.microsoft.com/office/drawing/2014/main" id="{F42A29A0-9478-9D8D-DBBF-010262443F68}"/>
                </a:ext>
              </a:extLst>
            </p:cNvPr>
            <p:cNvSpPr/>
            <p:nvPr/>
          </p:nvSpPr>
          <p:spPr>
            <a:xfrm rot="13500000">
              <a:off x="1471510" y="3182125"/>
              <a:ext cx="187958" cy="154271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Retângulo: Cantos Arredondados 66">
              <a:extLst>
                <a:ext uri="{FF2B5EF4-FFF2-40B4-BE49-F238E27FC236}">
                  <a16:creationId xmlns:a16="http://schemas.microsoft.com/office/drawing/2014/main" id="{4D0F8F21-206D-2326-4458-54D66670CC17}"/>
                </a:ext>
              </a:extLst>
            </p:cNvPr>
            <p:cNvSpPr/>
            <p:nvPr/>
          </p:nvSpPr>
          <p:spPr>
            <a:xfrm>
              <a:off x="1764579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orma em L 67">
              <a:extLst>
                <a:ext uri="{FF2B5EF4-FFF2-40B4-BE49-F238E27FC236}">
                  <a16:creationId xmlns:a16="http://schemas.microsoft.com/office/drawing/2014/main" id="{0AC64D97-66B8-B27A-34DE-3F1A150D57FF}"/>
                </a:ext>
              </a:extLst>
            </p:cNvPr>
            <p:cNvSpPr/>
            <p:nvPr/>
          </p:nvSpPr>
          <p:spPr>
            <a:xfrm rot="13500000">
              <a:off x="2577016" y="3182125"/>
              <a:ext cx="187958" cy="154271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Retângulo: Cantos Arredondados 68">
              <a:extLst>
                <a:ext uri="{FF2B5EF4-FFF2-40B4-BE49-F238E27FC236}">
                  <a16:creationId xmlns:a16="http://schemas.microsoft.com/office/drawing/2014/main" id="{CEDC92F8-2E26-5631-D2FC-75537D38F47C}"/>
                </a:ext>
              </a:extLst>
            </p:cNvPr>
            <p:cNvSpPr/>
            <p:nvPr/>
          </p:nvSpPr>
          <p:spPr>
            <a:xfrm>
              <a:off x="2867238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Forma em L 69">
              <a:extLst>
                <a:ext uri="{FF2B5EF4-FFF2-40B4-BE49-F238E27FC236}">
                  <a16:creationId xmlns:a16="http://schemas.microsoft.com/office/drawing/2014/main" id="{395E9EE3-5ACA-9A8C-0EC6-BBD9D3901F21}"/>
                </a:ext>
              </a:extLst>
            </p:cNvPr>
            <p:cNvSpPr/>
            <p:nvPr/>
          </p:nvSpPr>
          <p:spPr>
            <a:xfrm rot="13500000">
              <a:off x="3679676" y="3182125"/>
              <a:ext cx="187958" cy="154271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Retângulo: Cantos Arredondados 70">
              <a:extLst>
                <a:ext uri="{FF2B5EF4-FFF2-40B4-BE49-F238E27FC236}">
                  <a16:creationId xmlns:a16="http://schemas.microsoft.com/office/drawing/2014/main" id="{6030E1D6-5629-6BFB-DE95-0D5F6C2BD7EC}"/>
                </a:ext>
              </a:extLst>
            </p:cNvPr>
            <p:cNvSpPr/>
            <p:nvPr/>
          </p:nvSpPr>
          <p:spPr>
            <a:xfrm>
              <a:off x="3964931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Forma em L 71">
              <a:extLst>
                <a:ext uri="{FF2B5EF4-FFF2-40B4-BE49-F238E27FC236}">
                  <a16:creationId xmlns:a16="http://schemas.microsoft.com/office/drawing/2014/main" id="{211569C8-6680-0A9C-6EA3-A4CDC14EAA38}"/>
                </a:ext>
              </a:extLst>
            </p:cNvPr>
            <p:cNvSpPr/>
            <p:nvPr/>
          </p:nvSpPr>
          <p:spPr>
            <a:xfrm rot="13500000">
              <a:off x="4777369" y="3182125"/>
              <a:ext cx="187958" cy="154271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Retângulo: Cantos Arredondados 72">
              <a:extLst>
                <a:ext uri="{FF2B5EF4-FFF2-40B4-BE49-F238E27FC236}">
                  <a16:creationId xmlns:a16="http://schemas.microsoft.com/office/drawing/2014/main" id="{92194D58-4155-0E4F-A107-8556161886E6}"/>
                </a:ext>
              </a:extLst>
            </p:cNvPr>
            <p:cNvSpPr/>
            <p:nvPr/>
          </p:nvSpPr>
          <p:spPr>
            <a:xfrm>
              <a:off x="5087572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Forma em L 73">
              <a:extLst>
                <a:ext uri="{FF2B5EF4-FFF2-40B4-BE49-F238E27FC236}">
                  <a16:creationId xmlns:a16="http://schemas.microsoft.com/office/drawing/2014/main" id="{01043BBD-E6F1-98FE-AAF0-9CE9798FA80C}"/>
                </a:ext>
              </a:extLst>
            </p:cNvPr>
            <p:cNvSpPr/>
            <p:nvPr/>
          </p:nvSpPr>
          <p:spPr>
            <a:xfrm rot="13500000">
              <a:off x="5900009" y="3182125"/>
              <a:ext cx="187958" cy="154271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Retângulo: Cantos Arredondados 74">
              <a:extLst>
                <a:ext uri="{FF2B5EF4-FFF2-40B4-BE49-F238E27FC236}">
                  <a16:creationId xmlns:a16="http://schemas.microsoft.com/office/drawing/2014/main" id="{2CF62F38-2404-72D4-948B-3D8DE5E9AFB4}"/>
                </a:ext>
              </a:extLst>
            </p:cNvPr>
            <p:cNvSpPr/>
            <p:nvPr/>
          </p:nvSpPr>
          <p:spPr>
            <a:xfrm>
              <a:off x="6185265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Forma em L 75">
              <a:extLst>
                <a:ext uri="{FF2B5EF4-FFF2-40B4-BE49-F238E27FC236}">
                  <a16:creationId xmlns:a16="http://schemas.microsoft.com/office/drawing/2014/main" id="{CFC8A95A-EA31-A947-8F29-6AB90E668CC8}"/>
                </a:ext>
              </a:extLst>
            </p:cNvPr>
            <p:cNvSpPr/>
            <p:nvPr/>
          </p:nvSpPr>
          <p:spPr>
            <a:xfrm rot="13500000">
              <a:off x="6997703" y="3182125"/>
              <a:ext cx="187958" cy="154271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Retângulo: Cantos Arredondados 76">
              <a:extLst>
                <a:ext uri="{FF2B5EF4-FFF2-40B4-BE49-F238E27FC236}">
                  <a16:creationId xmlns:a16="http://schemas.microsoft.com/office/drawing/2014/main" id="{103918FD-EA0D-4DAD-B8A0-234621B9E9F7}"/>
                </a:ext>
              </a:extLst>
            </p:cNvPr>
            <p:cNvSpPr/>
            <p:nvPr/>
          </p:nvSpPr>
          <p:spPr>
            <a:xfrm>
              <a:off x="7287923" y="2764538"/>
              <a:ext cx="955355" cy="9894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D99BDC33-B25C-1B74-46D1-FA7CB4D91AC8}"/>
              </a:ext>
            </a:extLst>
          </p:cNvPr>
          <p:cNvSpPr txBox="1"/>
          <p:nvPr/>
        </p:nvSpPr>
        <p:spPr>
          <a:xfrm>
            <a:off x="676738" y="2563923"/>
            <a:ext cx="12717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Identificação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Geração de Leads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BDDCB2DB-6A45-6812-3AD8-53D3A8FF32B3}"/>
              </a:ext>
            </a:extLst>
          </p:cNvPr>
          <p:cNvSpPr txBox="1"/>
          <p:nvPr/>
        </p:nvSpPr>
        <p:spPr>
          <a:xfrm>
            <a:off x="2174326" y="2402340"/>
            <a:ext cx="146863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Consideração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Gerar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awareness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(conscientização) nos potenciais clientes</a:t>
            </a:r>
          </a:p>
        </p:txBody>
      </p:sp>
      <p:sp>
        <p:nvSpPr>
          <p:cNvPr id="60" name="CaixaDeTexto 17">
            <a:extLst>
              <a:ext uri="{FF2B5EF4-FFF2-40B4-BE49-F238E27FC236}">
                <a16:creationId xmlns:a16="http://schemas.microsoft.com/office/drawing/2014/main" id="{480EF5A4-074F-0179-058A-EC929E59E8CF}"/>
              </a:ext>
            </a:extLst>
          </p:cNvPr>
          <p:cNvSpPr txBox="1"/>
          <p:nvPr/>
        </p:nvSpPr>
        <p:spPr>
          <a:xfrm>
            <a:off x="3813399" y="2563923"/>
            <a:ext cx="13965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Engajamento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Desenvolver diálogo inicial</a:t>
            </a:r>
          </a:p>
        </p:txBody>
      </p:sp>
      <p:sp>
        <p:nvSpPr>
          <p:cNvPr id="61" name="CaixaDeTexto 18">
            <a:extLst>
              <a:ext uri="{FF2B5EF4-FFF2-40B4-BE49-F238E27FC236}">
                <a16:creationId xmlns:a16="http://schemas.microsoft.com/office/drawing/2014/main" id="{0E210808-B0FB-FB76-DDE2-B2519ADD0784}"/>
              </a:ext>
            </a:extLst>
          </p:cNvPr>
          <p:cNvSpPr txBox="1"/>
          <p:nvPr/>
        </p:nvSpPr>
        <p:spPr>
          <a:xfrm>
            <a:off x="5377119" y="2402340"/>
            <a:ext cx="146584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Intenção de </a:t>
            </a:r>
          </a:p>
          <a:p>
            <a:pPr algn="ctr"/>
            <a:r>
              <a:rPr lang="pt-BR" sz="105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Compra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Desenvolver intenção de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compra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D5ABE190-A1AE-94D3-F3E1-21B85B4BD43C}"/>
              </a:ext>
            </a:extLst>
          </p:cNvPr>
          <p:cNvSpPr txBox="1"/>
          <p:nvPr/>
        </p:nvSpPr>
        <p:spPr>
          <a:xfrm>
            <a:off x="6933848" y="2483131"/>
            <a:ext cx="1588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Compra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Fechar a negociação e pagamento</a:t>
            </a:r>
          </a:p>
        </p:txBody>
      </p:sp>
      <p:sp>
        <p:nvSpPr>
          <p:cNvPr id="63" name="CaixaDeTexto 20">
            <a:extLst>
              <a:ext uri="{FF2B5EF4-FFF2-40B4-BE49-F238E27FC236}">
                <a16:creationId xmlns:a16="http://schemas.microsoft.com/office/drawing/2014/main" id="{22064C5C-3AAC-FA87-1D07-D7802A61523B}"/>
              </a:ext>
            </a:extLst>
          </p:cNvPr>
          <p:cNvSpPr txBox="1"/>
          <p:nvPr/>
        </p:nvSpPr>
        <p:spPr>
          <a:xfrm>
            <a:off x="8628607" y="2483131"/>
            <a:ext cx="1396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Compra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Fechar a negociação e pagamento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B3D0692C-3EBB-3637-3103-45E6056A7890}"/>
              </a:ext>
            </a:extLst>
          </p:cNvPr>
          <p:cNvSpPr txBox="1"/>
          <p:nvPr/>
        </p:nvSpPr>
        <p:spPr>
          <a:xfrm>
            <a:off x="10199928" y="2563923"/>
            <a:ext cx="14541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50" b="1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Evangelização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Venda mais 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no boca a boca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884A4E-7AAA-9BEF-DB76-ECCFEBC453A8}"/>
              </a:ext>
            </a:extLst>
          </p:cNvPr>
          <p:cNvSpPr txBox="1"/>
          <p:nvPr/>
        </p:nvSpPr>
        <p:spPr>
          <a:xfrm>
            <a:off x="956393" y="1168825"/>
            <a:ext cx="9246322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pt-BR"/>
            </a:defPPr>
            <a:lvl1pPr>
              <a:defRPr sz="3000" i="0" u="none" strike="noStrike" baseline="0">
                <a:solidFill>
                  <a:srgbClr val="0083E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Jornada do cliente (step 13):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20E01D2-1A3A-EE1D-5D6A-F0D91CCDF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01" y="1227556"/>
            <a:ext cx="333992" cy="256603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6BCD648A-5962-8EB0-C4CB-0BF36978C8B9}"/>
              </a:ext>
            </a:extLst>
          </p:cNvPr>
          <p:cNvGrpSpPr/>
          <p:nvPr/>
        </p:nvGrpSpPr>
        <p:grpSpPr>
          <a:xfrm>
            <a:off x="676738" y="1661846"/>
            <a:ext cx="10977379" cy="523220"/>
            <a:chOff x="676738" y="1389001"/>
            <a:chExt cx="10977379" cy="523220"/>
          </a:xfrm>
        </p:grpSpPr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C2A598DC-42B7-FE7C-4E9E-9897FA72BB43}"/>
                </a:ext>
              </a:extLst>
            </p:cNvPr>
            <p:cNvSpPr txBox="1"/>
            <p:nvPr/>
          </p:nvSpPr>
          <p:spPr>
            <a:xfrm>
              <a:off x="676738" y="1389001"/>
              <a:ext cx="12717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srgbClr val="1BBFFF"/>
                  </a:solidFill>
                  <a:latin typeface="Century Gothic" panose="020B0502020202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#1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43FFFA9A-B457-5054-FA1E-228AE35A6D2C}"/>
                </a:ext>
              </a:extLst>
            </p:cNvPr>
            <p:cNvSpPr txBox="1"/>
            <p:nvPr/>
          </p:nvSpPr>
          <p:spPr>
            <a:xfrm>
              <a:off x="2174326" y="1389001"/>
              <a:ext cx="14686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srgbClr val="1BBFFF"/>
                  </a:solidFill>
                  <a:latin typeface="Century Gothic" panose="020B0502020202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#2</a:t>
              </a:r>
            </a:p>
          </p:txBody>
        </p:sp>
        <p:sp>
          <p:nvSpPr>
            <p:cNvPr id="23" name="CaixaDeTexto 17">
              <a:extLst>
                <a:ext uri="{FF2B5EF4-FFF2-40B4-BE49-F238E27FC236}">
                  <a16:creationId xmlns:a16="http://schemas.microsoft.com/office/drawing/2014/main" id="{DFF704A4-4089-CB6E-0219-D659E982E616}"/>
                </a:ext>
              </a:extLst>
            </p:cNvPr>
            <p:cNvSpPr txBox="1"/>
            <p:nvPr/>
          </p:nvSpPr>
          <p:spPr>
            <a:xfrm>
              <a:off x="3813399" y="1389001"/>
              <a:ext cx="13965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srgbClr val="1BBFFF"/>
                  </a:solidFill>
                  <a:latin typeface="Century Gothic" panose="020B0502020202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#3</a:t>
              </a:r>
            </a:p>
          </p:txBody>
        </p:sp>
        <p:sp>
          <p:nvSpPr>
            <p:cNvPr id="25" name="CaixaDeTexto 18">
              <a:extLst>
                <a:ext uri="{FF2B5EF4-FFF2-40B4-BE49-F238E27FC236}">
                  <a16:creationId xmlns:a16="http://schemas.microsoft.com/office/drawing/2014/main" id="{E283636A-D647-239A-B0DA-E2A9D2977F69}"/>
                </a:ext>
              </a:extLst>
            </p:cNvPr>
            <p:cNvSpPr txBox="1"/>
            <p:nvPr/>
          </p:nvSpPr>
          <p:spPr>
            <a:xfrm>
              <a:off x="5377119" y="1389001"/>
              <a:ext cx="1465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srgbClr val="1BBFFF"/>
                  </a:solidFill>
                  <a:latin typeface="Century Gothic" panose="020B0502020202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#4</a:t>
              </a:r>
            </a:p>
            <a:p>
              <a:pPr algn="ctr"/>
              <a:endParaRPr lang="pt-BR" sz="1400" dirty="0">
                <a:solidFill>
                  <a:srgbClr val="1BBFFF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14975042-3D52-C6B0-8BFF-30C5052C1F67}"/>
                </a:ext>
              </a:extLst>
            </p:cNvPr>
            <p:cNvSpPr txBox="1"/>
            <p:nvPr/>
          </p:nvSpPr>
          <p:spPr>
            <a:xfrm>
              <a:off x="6933848" y="1389001"/>
              <a:ext cx="15882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srgbClr val="1BBFFF"/>
                  </a:solidFill>
                  <a:latin typeface="Century Gothic" panose="020B0502020202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#5</a:t>
              </a:r>
            </a:p>
          </p:txBody>
        </p:sp>
        <p:sp>
          <p:nvSpPr>
            <p:cNvPr id="27" name="CaixaDeTexto 20">
              <a:extLst>
                <a:ext uri="{FF2B5EF4-FFF2-40B4-BE49-F238E27FC236}">
                  <a16:creationId xmlns:a16="http://schemas.microsoft.com/office/drawing/2014/main" id="{116885C5-43DE-F6B0-36C7-69D306481DAE}"/>
                </a:ext>
              </a:extLst>
            </p:cNvPr>
            <p:cNvSpPr txBox="1"/>
            <p:nvPr/>
          </p:nvSpPr>
          <p:spPr>
            <a:xfrm>
              <a:off x="8628607" y="1389001"/>
              <a:ext cx="1396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srgbClr val="1BBFFF"/>
                  </a:solidFill>
                  <a:latin typeface="Century Gothic" panose="020B0502020202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#6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1F71B81E-7A08-7412-0DBD-6AB42E3BC9EF}"/>
                </a:ext>
              </a:extLst>
            </p:cNvPr>
            <p:cNvSpPr txBox="1"/>
            <p:nvPr/>
          </p:nvSpPr>
          <p:spPr>
            <a:xfrm>
              <a:off x="10199928" y="1389001"/>
              <a:ext cx="14541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>
                  <a:solidFill>
                    <a:srgbClr val="1BBFFF"/>
                  </a:solidFill>
                  <a:latin typeface="Century Gothic" panose="020B0502020202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#7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5296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aee5329c-066a-4f26-a2c8-b375c9a21a0b"/>
    <ds:schemaRef ds:uri="ca24610a-89d8-41ed-9d17-0839b3811cc0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9F9F2BA-8BEC-4026-B881-973AED786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189</Words>
  <Application>Microsoft Office PowerPoint</Application>
  <PresentationFormat>Widescreen</PresentationFormat>
  <Paragraphs>81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22</cp:revision>
  <dcterms:created xsi:type="dcterms:W3CDTF">2023-01-17T17:16:10Z</dcterms:created>
  <dcterms:modified xsi:type="dcterms:W3CDTF">2025-05-19T19:29:24Z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