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4" r:id="rId8"/>
    <p:sldId id="214737670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8800CC"/>
    <a:srgbClr val="917BE4"/>
    <a:srgbClr val="CC59D5"/>
    <a:srgbClr val="033C73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07164-B195-4353-8F1B-AAD41F4DA1A8}" v="9" dt="2025-04-15T14:43:21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047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72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047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891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97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24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10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0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03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9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5089849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Identificar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10 clientes potenciais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3095891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D92C25F-E993-B499-DC51-F0667F1FD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68" y="1285738"/>
            <a:ext cx="4300173" cy="45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just">
              <a:buClr>
                <a:srgbClr val="000000"/>
              </a:buClr>
              <a:buSzPts val="800"/>
            </a:pPr>
            <a:r>
              <a:rPr lang="pt-BR" sz="1800" b="1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Identificar 10 clientes potenciais</a:t>
            </a:r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7ACCD039-39F4-959D-15F8-B893D5F95A87}"/>
              </a:ext>
            </a:extLst>
          </p:cNvPr>
          <p:cNvSpPr/>
          <p:nvPr/>
        </p:nvSpPr>
        <p:spPr>
          <a:xfrm>
            <a:off x="762000" y="1097302"/>
            <a:ext cx="10667999" cy="427043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 w="19050"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B73C6C23-6A26-9C05-E0CF-6FAD87848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98444"/>
              </p:ext>
            </p:extLst>
          </p:nvPr>
        </p:nvGraphicFramePr>
        <p:xfrm>
          <a:off x="762000" y="1097303"/>
          <a:ext cx="10667999" cy="4089644"/>
        </p:xfrm>
        <a:graphic>
          <a:graphicData uri="http://schemas.openxmlformats.org/drawingml/2006/table">
            <a:tbl>
              <a:tblPr/>
              <a:tblGrid>
                <a:gridCol w="1057733">
                  <a:extLst>
                    <a:ext uri="{9D8B030D-6E8A-4147-A177-3AD203B41FA5}">
                      <a16:colId xmlns:a16="http://schemas.microsoft.com/office/drawing/2014/main" val="1830104666"/>
                    </a:ext>
                  </a:extLst>
                </a:gridCol>
                <a:gridCol w="1057733">
                  <a:extLst>
                    <a:ext uri="{9D8B030D-6E8A-4147-A177-3AD203B41FA5}">
                      <a16:colId xmlns:a16="http://schemas.microsoft.com/office/drawing/2014/main" val="3217419506"/>
                    </a:ext>
                  </a:extLst>
                </a:gridCol>
                <a:gridCol w="1057733">
                  <a:extLst>
                    <a:ext uri="{9D8B030D-6E8A-4147-A177-3AD203B41FA5}">
                      <a16:colId xmlns:a16="http://schemas.microsoft.com/office/drawing/2014/main" val="3590037539"/>
                    </a:ext>
                  </a:extLst>
                </a:gridCol>
                <a:gridCol w="1057733">
                  <a:extLst>
                    <a:ext uri="{9D8B030D-6E8A-4147-A177-3AD203B41FA5}">
                      <a16:colId xmlns:a16="http://schemas.microsoft.com/office/drawing/2014/main" val="1836278979"/>
                    </a:ext>
                  </a:extLst>
                </a:gridCol>
                <a:gridCol w="1057733">
                  <a:extLst>
                    <a:ext uri="{9D8B030D-6E8A-4147-A177-3AD203B41FA5}">
                      <a16:colId xmlns:a16="http://schemas.microsoft.com/office/drawing/2014/main" val="1581448159"/>
                    </a:ext>
                  </a:extLst>
                </a:gridCol>
                <a:gridCol w="1057733">
                  <a:extLst>
                    <a:ext uri="{9D8B030D-6E8A-4147-A177-3AD203B41FA5}">
                      <a16:colId xmlns:a16="http://schemas.microsoft.com/office/drawing/2014/main" val="2467066733"/>
                    </a:ext>
                  </a:extLst>
                </a:gridCol>
                <a:gridCol w="1057733">
                  <a:extLst>
                    <a:ext uri="{9D8B030D-6E8A-4147-A177-3AD203B41FA5}">
                      <a16:colId xmlns:a16="http://schemas.microsoft.com/office/drawing/2014/main" val="204301418"/>
                    </a:ext>
                  </a:extLst>
                </a:gridCol>
                <a:gridCol w="1087956">
                  <a:extLst>
                    <a:ext uri="{9D8B030D-6E8A-4147-A177-3AD203B41FA5}">
                      <a16:colId xmlns:a16="http://schemas.microsoft.com/office/drawing/2014/main" val="4115372663"/>
                    </a:ext>
                  </a:extLst>
                </a:gridCol>
                <a:gridCol w="1087956">
                  <a:extLst>
                    <a:ext uri="{9D8B030D-6E8A-4147-A177-3AD203B41FA5}">
                      <a16:colId xmlns:a16="http://schemas.microsoft.com/office/drawing/2014/main" val="984393646"/>
                    </a:ext>
                  </a:extLst>
                </a:gridCol>
                <a:gridCol w="1087956">
                  <a:extLst>
                    <a:ext uri="{9D8B030D-6E8A-4147-A177-3AD203B41FA5}">
                      <a16:colId xmlns:a16="http://schemas.microsoft.com/office/drawing/2014/main" val="2756315842"/>
                    </a:ext>
                  </a:extLst>
                </a:gridCol>
              </a:tblGrid>
              <a:tr h="423067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Dados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Engajamento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725002"/>
                  </a:ext>
                </a:extLst>
              </a:tr>
              <a:tr h="95190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Usuário final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Contato</a:t>
                      </a:r>
                      <a:b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(e-mail, whats)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Demografia (idade,</a:t>
                      </a:r>
                      <a:b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sexo, $)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Psicologia (motivações, medos, </a:t>
                      </a:r>
                      <a:r>
                        <a:rPr lang="pt-BR" sz="1050" b="1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Jornada do cliente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Proposta de valor</a:t>
                      </a: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Média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Contatado?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Nível de interesse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Fonte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720254"/>
                  </a:ext>
                </a:extLst>
              </a:tr>
              <a:tr h="387811"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387811"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387811"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387811"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387811"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  <a:tr h="387811"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44150"/>
                  </a:ext>
                </a:extLst>
              </a:tr>
              <a:tr h="387811"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05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176480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426AA6-9CF5-5A92-394C-6AF5D4530345}"/>
              </a:ext>
            </a:extLst>
          </p:cNvPr>
          <p:cNvSpPr txBox="1"/>
          <p:nvPr/>
        </p:nvSpPr>
        <p:spPr>
          <a:xfrm>
            <a:off x="686022" y="5261599"/>
            <a:ext cx="85153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 dirty="0"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Legenda: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latin typeface="Century Gothic" panose="020B0502020202020204" pitchFamily="34" charset="0"/>
              </a:rPr>
              <a:t>FIT: A = Excelente, B = Médio, C = Ruim;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latin typeface="Century Gothic" panose="020B0502020202020204" pitchFamily="34" charset="0"/>
              </a:rPr>
              <a:t>“Proposta de Valor” significa que o benefício que seu produto oferece está de acordo com a principal prioridade desse usuário final.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5207E54-AF78-E3E6-0DAC-2924428B75D5}"/>
              </a:ext>
            </a:extLst>
          </p:cNvPr>
          <p:cNvSpPr txBox="1"/>
          <p:nvPr/>
        </p:nvSpPr>
        <p:spPr>
          <a:xfrm>
            <a:off x="2894938" y="5392404"/>
            <a:ext cx="71544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latin typeface="Century Gothic" panose="020B0502020202020204" pitchFamily="34" charset="0"/>
              </a:rPr>
              <a:t>Nível de Interesse: A = Assinou uma carta de intenção, B = não quer assinar a carta de intenção, C = se recusa a comprar o produto;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7B7D3E-195B-4C10-A434-6DCB0344D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aee5329c-066a-4f26-a2c8-b375c9a21a0b"/>
    <ds:schemaRef ds:uri="ca24610a-89d8-41ed-9d17-0839b3811cc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122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