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4" r:id="rId8"/>
    <p:sldId id="2147376705" r:id="rId9"/>
    <p:sldId id="214737670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5"/>
            <p14:sldId id="21473767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CC"/>
    <a:srgbClr val="CC59D5"/>
    <a:srgbClr val="033C73"/>
    <a:srgbClr val="917BE4"/>
    <a:srgbClr val="1BBFFF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87205-77DC-4046-AE70-4FDFD39B4876}" v="17" dt="2025-04-15T15:12:28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744A3-22D9-10E5-EA37-969FA03F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565B2A4-0613-D9F5-AB82-81379FDC2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C06DA7-58F0-9E39-B808-0B55C88DD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FDAB8E-2292-9533-9279-6B1EEA990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4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198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2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202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13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14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82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68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43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5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4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3785093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Core Business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ADD78276-8B44-0218-FA42-9AC993F2E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" r="-1708"/>
          <a:stretch/>
        </p:blipFill>
        <p:spPr>
          <a:xfrm>
            <a:off x="4580965" y="1225588"/>
            <a:ext cx="6529759" cy="49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2CC7FDAD-CEB0-6823-F027-C95C4C3D37A5}"/>
              </a:ext>
            </a:extLst>
          </p:cNvPr>
          <p:cNvSpPr/>
          <p:nvPr/>
        </p:nvSpPr>
        <p:spPr>
          <a:xfrm>
            <a:off x="1807028" y="3269937"/>
            <a:ext cx="8577945" cy="427043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 w="22225"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Core Business</a:t>
            </a:r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7ACCD039-39F4-959D-15F8-B893D5F95A87}"/>
              </a:ext>
            </a:extLst>
          </p:cNvPr>
          <p:cNvSpPr/>
          <p:nvPr/>
        </p:nvSpPr>
        <p:spPr>
          <a:xfrm>
            <a:off x="1807028" y="1072715"/>
            <a:ext cx="8577945" cy="427043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 w="22225"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426AA6-9CF5-5A92-394C-6AF5D4530345}"/>
              </a:ext>
            </a:extLst>
          </p:cNvPr>
          <p:cNvSpPr txBox="1"/>
          <p:nvPr/>
        </p:nvSpPr>
        <p:spPr>
          <a:xfrm>
            <a:off x="1725928" y="5303721"/>
            <a:ext cx="8515351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100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INSTRUÇÃO: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Priorize do mais forte para o mais fraco.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5313596-51E4-E9F3-9B82-E76BC80A1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77404"/>
              </p:ext>
            </p:extLst>
          </p:nvPr>
        </p:nvGraphicFramePr>
        <p:xfrm>
          <a:off x="1807028" y="1141329"/>
          <a:ext cx="8577945" cy="1859280"/>
        </p:xfrm>
        <a:graphic>
          <a:graphicData uri="http://schemas.openxmlformats.org/drawingml/2006/table">
            <a:tbl>
              <a:tblPr/>
              <a:tblGrid>
                <a:gridCol w="586020">
                  <a:extLst>
                    <a:ext uri="{9D8B030D-6E8A-4147-A177-3AD203B41FA5}">
                      <a16:colId xmlns:a16="http://schemas.microsoft.com/office/drawing/2014/main" val="1830104666"/>
                    </a:ext>
                  </a:extLst>
                </a:gridCol>
                <a:gridCol w="7991925">
                  <a:extLst>
                    <a:ext uri="{9D8B030D-6E8A-4147-A177-3AD203B41FA5}">
                      <a16:colId xmlns:a16="http://schemas.microsoft.com/office/drawing/2014/main" val="3217419506"/>
                    </a:ext>
                  </a:extLst>
                </a:gridCol>
              </a:tblGrid>
              <a:tr h="30962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6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Quais recursos sua equipe possui?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725002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D5481DB-93D5-A4E0-EBD0-46F4B1498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78533"/>
              </p:ext>
            </p:extLst>
          </p:nvPr>
        </p:nvGraphicFramePr>
        <p:xfrm>
          <a:off x="1807028" y="3331049"/>
          <a:ext cx="8577945" cy="1859280"/>
        </p:xfrm>
        <a:graphic>
          <a:graphicData uri="http://schemas.openxmlformats.org/drawingml/2006/table">
            <a:tbl>
              <a:tblPr/>
              <a:tblGrid>
                <a:gridCol w="586020">
                  <a:extLst>
                    <a:ext uri="{9D8B030D-6E8A-4147-A177-3AD203B41FA5}">
                      <a16:colId xmlns:a16="http://schemas.microsoft.com/office/drawing/2014/main" val="1830104666"/>
                    </a:ext>
                  </a:extLst>
                </a:gridCol>
                <a:gridCol w="7991925">
                  <a:extLst>
                    <a:ext uri="{9D8B030D-6E8A-4147-A177-3AD203B41FA5}">
                      <a16:colId xmlns:a16="http://schemas.microsoft.com/office/drawing/2014/main" val="3217419506"/>
                    </a:ext>
                  </a:extLst>
                </a:gridCol>
              </a:tblGrid>
              <a:tr h="30962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6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Quais são os potenciais Cores para o seu negócio?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pt-BR" sz="32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725002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28381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pt-BR" sz="14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</a:tbl>
          </a:graphicData>
        </a:graphic>
      </p:graphicFrame>
      <p:sp>
        <p:nvSpPr>
          <p:cNvPr id="8" name="Google Shape;555;p62">
            <a:extLst>
              <a:ext uri="{FF2B5EF4-FFF2-40B4-BE49-F238E27FC236}">
                <a16:creationId xmlns:a16="http://schemas.microsoft.com/office/drawing/2014/main" id="{CCEC6AF2-625E-51FA-AD70-7A254D5F6C07}"/>
              </a:ext>
            </a:extLst>
          </p:cNvPr>
          <p:cNvSpPr txBox="1"/>
          <p:nvPr/>
        </p:nvSpPr>
        <p:spPr>
          <a:xfrm>
            <a:off x="10650071" y="352250"/>
            <a:ext cx="1135493" cy="377800"/>
          </a:xfrm>
          <a:prstGeom prst="roundRect">
            <a:avLst>
              <a:gd name="adj" fmla="val 1906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Etapa 01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6C81E-F87A-BF64-27AA-04CA90EA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25A5A28-485F-D5D3-B57B-A39BDAEA1318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B427A351-A994-93AC-FFF5-F38960EE670C}"/>
              </a:ext>
            </a:extLst>
          </p:cNvPr>
          <p:cNvSpPr/>
          <p:nvPr/>
        </p:nvSpPr>
        <p:spPr>
          <a:xfrm>
            <a:off x="4892246" y="2665852"/>
            <a:ext cx="6506546" cy="1219510"/>
          </a:xfrm>
          <a:prstGeom prst="roundRect">
            <a:avLst>
              <a:gd name="adj" fmla="val 12885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4473BBF-29EB-8BB2-62FC-E461B46CD8E7}"/>
              </a:ext>
            </a:extLst>
          </p:cNvPr>
          <p:cNvSpPr/>
          <p:nvPr/>
        </p:nvSpPr>
        <p:spPr>
          <a:xfrm>
            <a:off x="4892241" y="1186389"/>
            <a:ext cx="6506546" cy="1189396"/>
          </a:xfrm>
          <a:prstGeom prst="roundRect">
            <a:avLst>
              <a:gd name="adj" fmla="val 1901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499D820-1284-F05D-8CE3-F0F3F030E7E9}"/>
              </a:ext>
            </a:extLst>
          </p:cNvPr>
          <p:cNvSpPr/>
          <p:nvPr/>
        </p:nvSpPr>
        <p:spPr>
          <a:xfrm>
            <a:off x="4892247" y="4162663"/>
            <a:ext cx="6506545" cy="1296385"/>
          </a:xfrm>
          <a:prstGeom prst="roundRect">
            <a:avLst>
              <a:gd name="adj" fmla="val 12885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1" name="Retângulo: Cantos Superiores Arredondados 20">
            <a:extLst>
              <a:ext uri="{FF2B5EF4-FFF2-40B4-BE49-F238E27FC236}">
                <a16:creationId xmlns:a16="http://schemas.microsoft.com/office/drawing/2014/main" id="{82F12D06-CE29-BF53-A400-16C0E0A6C1D0}"/>
              </a:ext>
            </a:extLst>
          </p:cNvPr>
          <p:cNvSpPr/>
          <p:nvPr/>
        </p:nvSpPr>
        <p:spPr>
          <a:xfrm>
            <a:off x="4911431" y="1186389"/>
            <a:ext cx="6487355" cy="583079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 w="22225"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3" name="Retângulo: Cantos Superiores Arredondados 22">
            <a:extLst>
              <a:ext uri="{FF2B5EF4-FFF2-40B4-BE49-F238E27FC236}">
                <a16:creationId xmlns:a16="http://schemas.microsoft.com/office/drawing/2014/main" id="{1AE8376D-C62C-521B-0A85-DE431D606049}"/>
              </a:ext>
            </a:extLst>
          </p:cNvPr>
          <p:cNvSpPr/>
          <p:nvPr/>
        </p:nvSpPr>
        <p:spPr>
          <a:xfrm>
            <a:off x="4911431" y="2665852"/>
            <a:ext cx="6487355" cy="583079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 w="22225"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5" name="Retângulo: Cantos Superiores Arredondados 24">
            <a:extLst>
              <a:ext uri="{FF2B5EF4-FFF2-40B4-BE49-F238E27FC236}">
                <a16:creationId xmlns:a16="http://schemas.microsoft.com/office/drawing/2014/main" id="{14CBD8CE-9E2A-6F20-483A-4367C3144C0F}"/>
              </a:ext>
            </a:extLst>
          </p:cNvPr>
          <p:cNvSpPr/>
          <p:nvPr/>
        </p:nvSpPr>
        <p:spPr>
          <a:xfrm>
            <a:off x="4911431" y="4147627"/>
            <a:ext cx="6487355" cy="583079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 w="22225"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1C76583-9362-BDEB-C155-943A9CB97ECC}"/>
              </a:ext>
            </a:extLst>
          </p:cNvPr>
          <p:cNvSpPr/>
          <p:nvPr/>
        </p:nvSpPr>
        <p:spPr>
          <a:xfrm>
            <a:off x="814303" y="1186389"/>
            <a:ext cx="3545626" cy="4272659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endParaRPr lang="pt-BR" sz="1000">
              <a:solidFill>
                <a:schemeClr val="tx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E5FAF56-EE44-326E-0EF3-6495EEC3BEE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C2943E1C-A9E0-BA8E-750E-BD3AE6227305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Core Business</a:t>
            </a:r>
          </a:p>
        </p:txBody>
      </p:sp>
      <p:sp>
        <p:nvSpPr>
          <p:cNvPr id="22" name="Retângulo: Cantos Superiores Arredondados 21">
            <a:extLst>
              <a:ext uri="{FF2B5EF4-FFF2-40B4-BE49-F238E27FC236}">
                <a16:creationId xmlns:a16="http://schemas.microsoft.com/office/drawing/2014/main" id="{316476A6-757D-59C3-F011-C2F6FCC4A7CC}"/>
              </a:ext>
            </a:extLst>
          </p:cNvPr>
          <p:cNvSpPr/>
          <p:nvPr/>
        </p:nvSpPr>
        <p:spPr>
          <a:xfrm>
            <a:off x="814304" y="1186389"/>
            <a:ext cx="3545626" cy="583079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 w="22225"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Google Shape;555;p62">
            <a:extLst>
              <a:ext uri="{FF2B5EF4-FFF2-40B4-BE49-F238E27FC236}">
                <a16:creationId xmlns:a16="http://schemas.microsoft.com/office/drawing/2014/main" id="{5A7BC732-FE12-0ABB-1030-A7823ADE512B}"/>
              </a:ext>
            </a:extLst>
          </p:cNvPr>
          <p:cNvSpPr txBox="1"/>
          <p:nvPr/>
        </p:nvSpPr>
        <p:spPr>
          <a:xfrm>
            <a:off x="10569389" y="352250"/>
            <a:ext cx="1216176" cy="377800"/>
          </a:xfrm>
          <a:prstGeom prst="roundRect">
            <a:avLst>
              <a:gd name="adj" fmla="val 1906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Etapa 02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8C5ABEE-1247-85AA-4F01-7A8036E72EBE}"/>
              </a:ext>
            </a:extLst>
          </p:cNvPr>
          <p:cNvSpPr/>
          <p:nvPr/>
        </p:nvSpPr>
        <p:spPr>
          <a:xfrm>
            <a:off x="1023573" y="1186389"/>
            <a:ext cx="3127086" cy="55716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Qual é o seu Core proposto a partir das escolhas anteriores?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3687188-E2CF-C5BD-8CD2-CB999B62B45C}"/>
              </a:ext>
            </a:extLst>
          </p:cNvPr>
          <p:cNvSpPr/>
          <p:nvPr/>
        </p:nvSpPr>
        <p:spPr>
          <a:xfrm>
            <a:off x="5751575" y="1312205"/>
            <a:ext cx="4787894" cy="318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 que o seu Core é ou será único?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08008C5-037E-05AA-BA7A-EC46CE7442C5}"/>
              </a:ext>
            </a:extLst>
          </p:cNvPr>
          <p:cNvSpPr/>
          <p:nvPr/>
        </p:nvSpPr>
        <p:spPr>
          <a:xfrm>
            <a:off x="5751575" y="2678627"/>
            <a:ext cx="4787894" cy="55716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 que é importante para o seu cliente-alvo? Como isso se relaciona com sua proposta de valor?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3F4B893-487A-4D22-7A4B-5BAF42C781E4}"/>
              </a:ext>
            </a:extLst>
          </p:cNvPr>
          <p:cNvSpPr/>
          <p:nvPr/>
        </p:nvSpPr>
        <p:spPr>
          <a:xfrm>
            <a:off x="6325316" y="4162663"/>
            <a:ext cx="3640412" cy="55716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Como ele cresce ao longo do tempo em relação aos concorrentes?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3F62A6E-708D-CA92-958A-76E3549769E0}"/>
              </a:ext>
            </a:extLst>
          </p:cNvPr>
          <p:cNvSpPr txBox="1"/>
          <p:nvPr/>
        </p:nvSpPr>
        <p:spPr>
          <a:xfrm>
            <a:off x="1136594" y="2009799"/>
            <a:ext cx="2901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Lorem Ipsum </a:t>
            </a:r>
            <a:r>
              <a:rPr lang="pt-BR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dolor</a:t>
            </a:r>
            <a:endParaRPr lang="pt-BR" sz="1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8DB5733-B153-D87D-B72D-23E15738A3C3}"/>
              </a:ext>
            </a:extLst>
          </p:cNvPr>
          <p:cNvSpPr txBox="1"/>
          <p:nvPr/>
        </p:nvSpPr>
        <p:spPr>
          <a:xfrm>
            <a:off x="4892639" y="1901240"/>
            <a:ext cx="6447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Lorem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amet</a:t>
            </a:r>
            <a:endParaRPr lang="pt-BR" sz="12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4CBC01-C5D9-2917-5B94-652CA9167A63}"/>
              </a:ext>
            </a:extLst>
          </p:cNvPr>
          <p:cNvSpPr txBox="1"/>
          <p:nvPr/>
        </p:nvSpPr>
        <p:spPr>
          <a:xfrm>
            <a:off x="4919534" y="3418188"/>
            <a:ext cx="6447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Lorem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amet</a:t>
            </a:r>
            <a:endParaRPr lang="pt-BR" sz="12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E0D729-D8C2-7CF6-ABB6-53021E6E9D5B}"/>
              </a:ext>
            </a:extLst>
          </p:cNvPr>
          <p:cNvSpPr txBox="1"/>
          <p:nvPr/>
        </p:nvSpPr>
        <p:spPr>
          <a:xfrm>
            <a:off x="4863284" y="4903321"/>
            <a:ext cx="6447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Lorem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amet</a:t>
            </a:r>
            <a:endParaRPr lang="pt-BR" sz="12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56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ca24610a-89d8-41ed-9d17-0839b3811cc0"/>
    <ds:schemaRef ds:uri="http://schemas.openxmlformats.org/package/2006/metadata/core-properties"/>
    <ds:schemaRef ds:uri="aee5329c-066a-4f26-a2c8-b375c9a21a0b"/>
  </ds:schemaRefs>
</ds:datastoreItem>
</file>

<file path=customXml/itemProps3.xml><?xml version="1.0" encoding="utf-8"?>
<ds:datastoreItem xmlns:ds="http://schemas.openxmlformats.org/officeDocument/2006/customXml" ds:itemID="{759495FE-7FCE-4AB1-BE4B-D2B65A0D4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121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