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28"/>
  </p:notesMasterIdLst>
  <p:handoutMasterIdLst>
    <p:handoutMasterId r:id="rId29"/>
  </p:handoutMasterIdLst>
  <p:sldIdLst>
    <p:sldId id="2147474058" r:id="rId8"/>
    <p:sldId id="2147474062" r:id="rId9"/>
    <p:sldId id="2147474063" r:id="rId10"/>
    <p:sldId id="2147474064" r:id="rId11"/>
    <p:sldId id="2147473985" r:id="rId12"/>
    <p:sldId id="2147474066" r:id="rId13"/>
    <p:sldId id="2147474067" r:id="rId14"/>
    <p:sldId id="2147473987" r:id="rId15"/>
    <p:sldId id="2147473988" r:id="rId16"/>
    <p:sldId id="2147473931" r:id="rId17"/>
    <p:sldId id="2147473989" r:id="rId18"/>
    <p:sldId id="2147473933" r:id="rId19"/>
    <p:sldId id="2147473934" r:id="rId20"/>
    <p:sldId id="2147473935" r:id="rId21"/>
    <p:sldId id="2147473990" r:id="rId22"/>
    <p:sldId id="2147473991" r:id="rId23"/>
    <p:sldId id="2147474017" r:id="rId24"/>
    <p:sldId id="2147474016" r:id="rId25"/>
    <p:sldId id="2147473992" r:id="rId26"/>
    <p:sldId id="2147474068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8"/>
            <p14:sldId id="2147474062"/>
            <p14:sldId id="2147474063"/>
            <p14:sldId id="2147474064"/>
            <p14:sldId id="2147473985"/>
            <p14:sldId id="2147474066"/>
            <p14:sldId id="2147474067"/>
            <p14:sldId id="2147473987"/>
            <p14:sldId id="2147473988"/>
            <p14:sldId id="2147473931"/>
            <p14:sldId id="2147473989"/>
            <p14:sldId id="2147473933"/>
            <p14:sldId id="2147473934"/>
            <p14:sldId id="2147473935"/>
            <p14:sldId id="2147473990"/>
            <p14:sldId id="2147473991"/>
            <p14:sldId id="2147474017"/>
            <p14:sldId id="2147474016"/>
            <p14:sldId id="2147473992"/>
            <p14:sldId id="21474740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FF"/>
    <a:srgbClr val="917BE4"/>
    <a:srgbClr val="CC59D5"/>
    <a:srgbClr val="033C73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2C7C7-D895-40D4-9CC4-E02DEBF035A8}" v="52" dt="2025-03-14T16:59:47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11" Type="http://schemas.openxmlformats.org/officeDocument/2006/relationships/image" Target="../media/image20.sv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png"/><Relationship Id="rId5" Type="http://schemas.openxmlformats.org/officeDocument/2006/relationships/image" Target="../media/image7.svg"/><Relationship Id="rId10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614492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540033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6316469-428F-5A91-D9DF-C20BFDBE5337}"/>
              </a:ext>
            </a:extLst>
          </p:cNvPr>
          <p:cNvGrpSpPr/>
          <p:nvPr userDrawn="1"/>
        </p:nvGrpSpPr>
        <p:grpSpPr>
          <a:xfrm>
            <a:off x="3743325" y="5314950"/>
            <a:ext cx="4538200" cy="449283"/>
            <a:chOff x="4732110" y="5463552"/>
            <a:chExt cx="4633384" cy="441405"/>
          </a:xfrm>
        </p:grpSpPr>
        <p:pic>
          <p:nvPicPr>
            <p:cNvPr id="18" name="Imagem 1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E51637E6-2483-CE94-BF7B-D5662633A9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B6E85C8-98FD-3D33-B5FB-99FD2516C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  <p:pic>
        <p:nvPicPr>
          <p:cNvPr id="17" name="Imagem 16" descr="Uma imagem contendo desenho&#10;&#10;Descrição gerada automaticamente">
            <a:extLst>
              <a:ext uri="{FF2B5EF4-FFF2-40B4-BE49-F238E27FC236}">
                <a16:creationId xmlns:a16="http://schemas.microsoft.com/office/drawing/2014/main" id="{31E7C69A-AB76-C0C3-6D81-939E85EE15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87" y="2624799"/>
            <a:ext cx="5340026" cy="16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49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222605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148146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E51637E6-2483-CE94-BF7B-D5662633A9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81" y="5459878"/>
            <a:ext cx="1418036" cy="4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54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5B29930-E96D-D919-FB3E-3BE8D25DBA68}"/>
              </a:ext>
            </a:extLst>
          </p:cNvPr>
          <p:cNvGrpSpPr/>
          <p:nvPr userDrawn="1"/>
        </p:nvGrpSpPr>
        <p:grpSpPr>
          <a:xfrm rot="16200000">
            <a:off x="-1689413" y="1644854"/>
            <a:ext cx="6858001" cy="3568292"/>
            <a:chOff x="-3" y="-1"/>
            <a:chExt cx="12192001" cy="1721087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2CCF8D10-1818-E59E-BD54-58C96F2A9EF1}"/>
                </a:ext>
              </a:extLst>
            </p:cNvPr>
            <p:cNvSpPr/>
            <p:nvPr userDrawn="1"/>
          </p:nvSpPr>
          <p:spPr>
            <a:xfrm rot="5400000">
              <a:off x="5876383" y="-1403656"/>
              <a:ext cx="439233" cy="5810252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Seta: Pentágono 1">
              <a:extLst>
                <a:ext uri="{FF2B5EF4-FFF2-40B4-BE49-F238E27FC236}">
                  <a16:creationId xmlns:a16="http://schemas.microsoft.com/office/drawing/2014/main" id="{E1005DCC-5F7E-D10B-DC9C-434572C9F9B4}"/>
                </a:ext>
              </a:extLst>
            </p:cNvPr>
            <p:cNvSpPr/>
            <p:nvPr userDrawn="1"/>
          </p:nvSpPr>
          <p:spPr>
            <a:xfrm rot="5400000">
              <a:off x="5289460" y="-5289465"/>
              <a:ext cx="1613073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F0F7F670-0C0A-D9A2-2BD9-420DF8C03C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2" y="2624797"/>
            <a:ext cx="5340026" cy="1608401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FF83031-34EA-8AF1-AE3E-017866C3AFB0}"/>
              </a:ext>
            </a:extLst>
          </p:cNvPr>
          <p:cNvGrpSpPr/>
          <p:nvPr userDrawn="1"/>
        </p:nvGrpSpPr>
        <p:grpSpPr>
          <a:xfrm>
            <a:off x="4457700" y="5374148"/>
            <a:ext cx="4538200" cy="449283"/>
            <a:chOff x="4732110" y="5463552"/>
            <a:chExt cx="4633384" cy="441405"/>
          </a:xfrm>
        </p:grpSpPr>
        <p:pic>
          <p:nvPicPr>
            <p:cNvPr id="17" name="Imagem 16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8C476521-CA56-D8D3-46DF-EB3C0F728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EB4F1501-D2C0-3ABF-4793-FA5A81559B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503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F24EE72-BD22-3559-F369-F241721E5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6A4343-6AAD-37F2-57F6-F846E176DA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3B5B95A3-A78F-9066-0306-B40B975A3B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39912BB-C80F-A0EB-108D-85BBA5A28F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97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94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DE10BBE7-CDB3-C0C8-394E-67AEA9722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62730DB-A92D-DD0B-EEBB-7AB680DA32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16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45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CFE9A185-B837-9B92-5F6D-A884055B7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37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1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BB8EF841-E1FC-E6B7-D3C3-4DA10DED19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7DC3D6C-100D-7B74-B466-E690A0925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92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C54A37-60DB-0257-1AD0-FA74116C2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 flipH="1">
            <a:off x="9840686" y="3589446"/>
            <a:ext cx="2351314" cy="3554419"/>
          </a:xfrm>
          <a:prstGeom prst="rect">
            <a:avLst/>
          </a:prstGeom>
        </p:spPr>
      </p:pic>
      <p:sp>
        <p:nvSpPr>
          <p:cNvPr id="7" name="bg object 20">
            <a:extLst>
              <a:ext uri="{FF2B5EF4-FFF2-40B4-BE49-F238E27FC236}">
                <a16:creationId xmlns:a16="http://schemas.microsoft.com/office/drawing/2014/main" id="{1D0E0781-BBD0-B8BE-E840-C6CDA1C47DAE}"/>
              </a:ext>
            </a:extLst>
          </p:cNvPr>
          <p:cNvSpPr/>
          <p:nvPr userDrawn="1"/>
        </p:nvSpPr>
        <p:spPr>
          <a:xfrm flipH="1">
            <a:off x="11593354" y="3383211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8C01163-BD9F-24C4-9996-132B6134B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>
            <a:off x="-12901" y="-192294"/>
            <a:ext cx="2351314" cy="3554419"/>
          </a:xfrm>
          <a:prstGeom prst="rect">
            <a:avLst/>
          </a:prstGeom>
        </p:spPr>
      </p:pic>
      <p:sp>
        <p:nvSpPr>
          <p:cNvPr id="18" name="bg object 20">
            <a:extLst>
              <a:ext uri="{FF2B5EF4-FFF2-40B4-BE49-F238E27FC236}">
                <a16:creationId xmlns:a16="http://schemas.microsoft.com/office/drawing/2014/main" id="{B0A02D9E-F601-34B1-E109-161ED1EE85D1}"/>
              </a:ext>
            </a:extLst>
          </p:cNvPr>
          <p:cNvSpPr/>
          <p:nvPr userDrawn="1"/>
        </p:nvSpPr>
        <p:spPr>
          <a:xfrm>
            <a:off x="851568" y="-24374"/>
            <a:ext cx="968853" cy="1227832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sp>
        <p:nvSpPr>
          <p:cNvPr id="19" name="bg object 20">
            <a:extLst>
              <a:ext uri="{FF2B5EF4-FFF2-40B4-BE49-F238E27FC236}">
                <a16:creationId xmlns:a16="http://schemas.microsoft.com/office/drawing/2014/main" id="{A6C75E53-3009-225E-F053-269534FF04E0}"/>
              </a:ext>
            </a:extLst>
          </p:cNvPr>
          <p:cNvSpPr/>
          <p:nvPr userDrawn="1"/>
        </p:nvSpPr>
        <p:spPr>
          <a:xfrm>
            <a:off x="167197" y="2839412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5DFB8E4-479B-7F15-6A0F-636F2A50E0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9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4233F23-65E5-769A-8A45-72C4C6721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23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376C9655-A894-CD82-60C7-7B54CE1183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6" y="6279888"/>
            <a:ext cx="921200" cy="300865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37A44B0E-3D16-FD9F-CED5-1FF180F1B4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32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9D2BE431-9FC4-17D3-3109-86261BA0F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9A0ACB4-B7D8-30C6-15C9-04796F5DD1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9F8978AF-D5CE-E992-F011-264A7BF9C1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9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6622F033-158F-2868-9CE8-2535FC59C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20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39694EC-3058-AA35-E7F1-B3881C3AE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01" y="6322513"/>
            <a:ext cx="741118" cy="242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1460A0-EAE5-20AE-8787-9744681F9E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1D3099A3-CEB7-2D85-313E-97EDB8A674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37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19" name="Picture 2" descr="Boston Scientific - Wikipedia">
            <a:extLst>
              <a:ext uri="{FF2B5EF4-FFF2-40B4-BE49-F238E27FC236}">
                <a16:creationId xmlns:a16="http://schemas.microsoft.com/office/drawing/2014/main" id="{31194786-AD11-3FDD-D012-2E2FE2CDD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74" y="5998344"/>
            <a:ext cx="1262609" cy="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2F8A42-12DC-BEB1-9F0F-4534AA071D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75" y="6158342"/>
            <a:ext cx="1071787" cy="275602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73C2544E-44E0-FF96-60F8-29BBC73397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1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8D3C07-CCCF-0EA9-E1BC-3B6B2952AC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rgbClr val="1E1F48"/>
              </a:solidFill>
              <a:latin typeface="Cambria Bold" panose="02040803050406030204" pitchFamily="18" charset="0"/>
            </a:endParaRPr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id="{9C09DEC8-9E7E-2BA1-D92A-51CFC64A1B2A}"/>
              </a:ext>
            </a:extLst>
          </p:cNvPr>
          <p:cNvGrpSpPr/>
          <p:nvPr userDrawn="1"/>
        </p:nvGrpSpPr>
        <p:grpSpPr>
          <a:xfrm>
            <a:off x="9623948" y="6307575"/>
            <a:ext cx="1545771" cy="347721"/>
            <a:chOff x="13623955" y="5493195"/>
            <a:chExt cx="3407730" cy="793337"/>
          </a:xfrm>
        </p:grpSpPr>
        <p:pic>
          <p:nvPicPr>
            <p:cNvPr id="7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BC190F36-7F31-82A0-916C-083A9B09B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8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54C8E82C-496F-44EA-56C3-C0C2CD1BD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02DB41F-26F8-4921-F1E2-41090607C8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E40621C-8C92-C8BB-1119-9DF78142B0FF}"/>
              </a:ext>
            </a:extLst>
          </p:cNvPr>
          <p:cNvSpPr/>
          <p:nvPr userDrawn="1"/>
        </p:nvSpPr>
        <p:spPr>
          <a:xfrm>
            <a:off x="0" y="1370369"/>
            <a:ext cx="12192000" cy="5481713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546AEA5-B4DB-B460-A378-6C3E1088F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44" y="6420906"/>
            <a:ext cx="741118" cy="2420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1A9E36-109D-529C-4C10-ADBA974BA8A5}"/>
              </a:ext>
            </a:extLst>
          </p:cNvPr>
          <p:cNvGrpSpPr/>
          <p:nvPr userDrawn="1"/>
        </p:nvGrpSpPr>
        <p:grpSpPr>
          <a:xfrm rot="16200000">
            <a:off x="-991217" y="2361584"/>
            <a:ext cx="5487633" cy="3505200"/>
            <a:chOff x="-5" y="-2"/>
            <a:chExt cx="12192001" cy="1712035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C4E99C12-F27E-5A7B-5CF9-199AB1A42E8C}"/>
                </a:ext>
              </a:extLst>
            </p:cNvPr>
            <p:cNvSpPr/>
            <p:nvPr userDrawn="1"/>
          </p:nvSpPr>
          <p:spPr>
            <a:xfrm rot="5400000">
              <a:off x="5915392" y="-942910"/>
              <a:ext cx="374355" cy="4935531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B451A770-EB88-B493-B387-D7CF2682A8C5}"/>
                </a:ext>
              </a:extLst>
            </p:cNvPr>
            <p:cNvSpPr/>
            <p:nvPr userDrawn="1"/>
          </p:nvSpPr>
          <p:spPr>
            <a:xfrm rot="5400000">
              <a:off x="5286501" y="-5286508"/>
              <a:ext cx="1618989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áfico 23">
            <a:extLst>
              <a:ext uri="{FF2B5EF4-FFF2-40B4-BE49-F238E27FC236}">
                <a16:creationId xmlns:a16="http://schemas.microsoft.com/office/drawing/2014/main" id="{3BC0C257-B968-58F3-2BD5-ABF71E7E7A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18261" y="6464694"/>
            <a:ext cx="747640" cy="190575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F84AE102-BB33-4EEE-78DA-2A037E1AB27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49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oston Scientific - Wikipedia">
            <a:extLst>
              <a:ext uri="{FF2B5EF4-FFF2-40B4-BE49-F238E27FC236}">
                <a16:creationId xmlns:a16="http://schemas.microsoft.com/office/drawing/2014/main" id="{43B214BD-0D9D-E1B9-AD3A-6C51B11D2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1" y="6368113"/>
            <a:ext cx="771531" cy="2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51346E1-10F8-75FD-534C-4C07D126B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8" y="6416898"/>
            <a:ext cx="973608" cy="250355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354D1750-F5A4-0901-9D52-54B82CE725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555" y="178869"/>
            <a:ext cx="1155901" cy="3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14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74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  <a:effectLst>
            <a:innerShdw blurRad="939800">
              <a:prstClr val="black">
                <a:alpha val="87000"/>
              </a:prst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13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6736625"/>
            <a:ext cx="12192000" cy="11599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5" name="bg object 16">
            <a:extLst>
              <a:ext uri="{FF2B5EF4-FFF2-40B4-BE49-F238E27FC236}">
                <a16:creationId xmlns:a16="http://schemas.microsoft.com/office/drawing/2014/main" id="{BB704106-02A2-3743-92A6-A748B2F07B3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19"/>
            <a:ext cx="12192000" cy="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1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9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7C928C-C401-F858-5146-B1533CCA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D6C389-B357-9012-043A-BC6651992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FFE54-5040-69C6-CA1F-5497D9981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7F5F-541B-4567-B00A-9544644BE38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4D3DA1-8F95-29F9-8C60-464AB979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BB069-A05C-E9DD-BD06-A73D1ADA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C28D-CE6A-4DD8-887D-6F5BD5693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69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3" r:id="rId18"/>
    <p:sldLayoutId id="214748388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1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Pitch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de</a:t>
            </a:r>
            <a:br>
              <a:rPr kumimoji="0" lang="pt-BR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proposta</a:t>
            </a:r>
            <a:br>
              <a:rPr kumimoji="0" lang="pt-BR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de piloto</a:t>
            </a:r>
            <a:endParaRPr kumimoji="0" lang="pt-BR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876F9180-9352-A45E-9E37-0E6BAB4B91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34" y="1358765"/>
            <a:ext cx="5799108" cy="45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5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INCERTEZAS, KPIs, HIPÓTESES​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56B1A21-397D-96AA-E5BB-AC1E001FBB62}"/>
              </a:ext>
            </a:extLst>
          </p:cNvPr>
          <p:cNvSpPr txBox="1"/>
          <p:nvPr/>
        </p:nvSpPr>
        <p:spPr>
          <a:xfrm>
            <a:off x="654819" y="829763"/>
            <a:ext cx="9679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De &gt; Para de forma objetiva e visual​​</a:t>
            </a:r>
            <a:endParaRPr kumimoji="0" lang="pt-BR" sz="15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6" name="Google Shape;279;p8">
            <a:extLst>
              <a:ext uri="{FF2B5EF4-FFF2-40B4-BE49-F238E27FC236}">
                <a16:creationId xmlns:a16="http://schemas.microsoft.com/office/drawing/2014/main" id="{7129B7FC-1079-5F74-B98A-939A7A2E64A3}"/>
              </a:ext>
            </a:extLst>
          </p:cNvPr>
          <p:cNvSpPr/>
          <p:nvPr/>
        </p:nvSpPr>
        <p:spPr>
          <a:xfrm>
            <a:off x="6817449" y="514895"/>
            <a:ext cx="5031230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*Você pode utilizar elementos visuais para 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tangibilizar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 o entendimento do público</a:t>
            </a:r>
            <a:endParaRPr kumimoji="0" sz="1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0" scaled="1"/>
              </a:gradFill>
              <a:effectLst/>
              <a:uLnTx/>
              <a:uFillTx/>
              <a:latin typeface="Montserrat" pitchFamily="2" charset="0"/>
              <a:ea typeface="Roboto" panose="02000000000000000000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1BBE450-924F-C144-2A60-F859121701C4}"/>
              </a:ext>
            </a:extLst>
          </p:cNvPr>
          <p:cNvSpPr/>
          <p:nvPr/>
        </p:nvSpPr>
        <p:spPr>
          <a:xfrm>
            <a:off x="1752698" y="2315032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F6C1860-EBC1-9BDD-B18F-D6927CF78797}"/>
              </a:ext>
            </a:extLst>
          </p:cNvPr>
          <p:cNvSpPr/>
          <p:nvPr/>
        </p:nvSpPr>
        <p:spPr>
          <a:xfrm>
            <a:off x="4779532" y="2315032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AC1163E-67F9-853F-ABDA-6DA23BE76D19}"/>
              </a:ext>
            </a:extLst>
          </p:cNvPr>
          <p:cNvSpPr/>
          <p:nvPr/>
        </p:nvSpPr>
        <p:spPr>
          <a:xfrm>
            <a:off x="7806365" y="2315032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8A335E1-D957-7C52-05C1-190FD10634D3}"/>
              </a:ext>
            </a:extLst>
          </p:cNvPr>
          <p:cNvGrpSpPr/>
          <p:nvPr/>
        </p:nvGrpSpPr>
        <p:grpSpPr>
          <a:xfrm>
            <a:off x="1752699" y="1424131"/>
            <a:ext cx="8686603" cy="685423"/>
            <a:chOff x="221921" y="1424131"/>
            <a:chExt cx="8686603" cy="685423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7CFB8BC1-69C1-3817-B108-5C42AE1DC87F}"/>
                </a:ext>
              </a:extLst>
            </p:cNvPr>
            <p:cNvSpPr/>
            <p:nvPr/>
          </p:nvSpPr>
          <p:spPr>
            <a:xfrm>
              <a:off x="221921" y="1424131"/>
              <a:ext cx="2632937" cy="685423"/>
            </a:xfrm>
            <a:prstGeom prst="roundRect">
              <a:avLst/>
            </a:prstGeo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INCERTEZAS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5579B808-21B0-41E9-D25C-C51B71FC9D0D}"/>
                </a:ext>
              </a:extLst>
            </p:cNvPr>
            <p:cNvSpPr/>
            <p:nvPr/>
          </p:nvSpPr>
          <p:spPr>
            <a:xfrm>
              <a:off x="3248754" y="1424131"/>
              <a:ext cx="2632937" cy="685423"/>
            </a:xfrm>
            <a:prstGeom prst="roundRect">
              <a:avLst/>
            </a:prstGeo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KPI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23103DBF-2D6A-DDBA-BE82-91B0C161CDB1}"/>
                </a:ext>
              </a:extLst>
            </p:cNvPr>
            <p:cNvSpPr/>
            <p:nvPr/>
          </p:nvSpPr>
          <p:spPr>
            <a:xfrm>
              <a:off x="6275587" y="1424131"/>
              <a:ext cx="2632937" cy="685423"/>
            </a:xfrm>
            <a:prstGeom prst="roundRect">
              <a:avLst/>
            </a:prstGeo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HIPÓTESES</a:t>
              </a:r>
            </a:p>
          </p:txBody>
        </p:sp>
      </p:grp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894E0C0-9600-4C43-7E12-CD066443E055}"/>
              </a:ext>
            </a:extLst>
          </p:cNvPr>
          <p:cNvSpPr/>
          <p:nvPr/>
        </p:nvSpPr>
        <p:spPr>
          <a:xfrm>
            <a:off x="1752698" y="362577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B7AD4503-89DD-00AC-26D2-9010E17FD56F}"/>
              </a:ext>
            </a:extLst>
          </p:cNvPr>
          <p:cNvSpPr/>
          <p:nvPr/>
        </p:nvSpPr>
        <p:spPr>
          <a:xfrm>
            <a:off x="4779532" y="362577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69B692B3-F4E8-C165-FC5E-12429B3D6DF4}"/>
              </a:ext>
            </a:extLst>
          </p:cNvPr>
          <p:cNvSpPr/>
          <p:nvPr/>
        </p:nvSpPr>
        <p:spPr>
          <a:xfrm>
            <a:off x="7806365" y="362577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6556D0EC-42D1-825B-5BD7-32588349E977}"/>
              </a:ext>
            </a:extLst>
          </p:cNvPr>
          <p:cNvSpPr/>
          <p:nvPr/>
        </p:nvSpPr>
        <p:spPr>
          <a:xfrm>
            <a:off x="1752698" y="489842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C62BDA45-CB3B-6158-969A-1566EDCE40F1}"/>
              </a:ext>
            </a:extLst>
          </p:cNvPr>
          <p:cNvSpPr/>
          <p:nvPr/>
        </p:nvSpPr>
        <p:spPr>
          <a:xfrm>
            <a:off x="4779532" y="489842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6E2B55D-8E90-1A56-D4A9-D7BFE2118686}"/>
              </a:ext>
            </a:extLst>
          </p:cNvPr>
          <p:cNvSpPr/>
          <p:nvPr/>
        </p:nvSpPr>
        <p:spPr>
          <a:xfrm>
            <a:off x="7806365" y="489842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A600FD37-A1B1-B589-8642-483BFD7B45B7}"/>
              </a:ext>
            </a:extLst>
          </p:cNvPr>
          <p:cNvGrpSpPr/>
          <p:nvPr/>
        </p:nvGrpSpPr>
        <p:grpSpPr>
          <a:xfrm>
            <a:off x="4447586" y="2628769"/>
            <a:ext cx="3319125" cy="3069885"/>
            <a:chOff x="2905659" y="2628769"/>
            <a:chExt cx="3319125" cy="3069885"/>
          </a:xfr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grpSpPr>
        <p:sp>
          <p:nvSpPr>
            <p:cNvPr id="34" name="bg object 23">
              <a:extLst>
                <a:ext uri="{FF2B5EF4-FFF2-40B4-BE49-F238E27FC236}">
                  <a16:creationId xmlns:a16="http://schemas.microsoft.com/office/drawing/2014/main" id="{BCE966C0-E034-58C7-00DA-27CD6ABFA950}"/>
                </a:ext>
              </a:extLst>
            </p:cNvPr>
            <p:cNvSpPr/>
            <p:nvPr/>
          </p:nvSpPr>
          <p:spPr>
            <a:xfrm>
              <a:off x="2905659" y="2628769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bg object 23">
              <a:extLst>
                <a:ext uri="{FF2B5EF4-FFF2-40B4-BE49-F238E27FC236}">
                  <a16:creationId xmlns:a16="http://schemas.microsoft.com/office/drawing/2014/main" id="{F07D3D81-8255-11FD-BD18-AE111082A051}"/>
                </a:ext>
              </a:extLst>
            </p:cNvPr>
            <p:cNvSpPr/>
            <p:nvPr/>
          </p:nvSpPr>
          <p:spPr>
            <a:xfrm>
              <a:off x="5932493" y="2628769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bg object 23">
              <a:extLst>
                <a:ext uri="{FF2B5EF4-FFF2-40B4-BE49-F238E27FC236}">
                  <a16:creationId xmlns:a16="http://schemas.microsoft.com/office/drawing/2014/main" id="{19BDC209-C244-6524-D756-C254ED0974FA}"/>
                </a:ext>
              </a:extLst>
            </p:cNvPr>
            <p:cNvSpPr/>
            <p:nvPr/>
          </p:nvSpPr>
          <p:spPr>
            <a:xfrm>
              <a:off x="2905659" y="393951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bg object 23">
              <a:extLst>
                <a:ext uri="{FF2B5EF4-FFF2-40B4-BE49-F238E27FC236}">
                  <a16:creationId xmlns:a16="http://schemas.microsoft.com/office/drawing/2014/main" id="{92B06B98-4432-BB33-898E-50C0176B3CFB}"/>
                </a:ext>
              </a:extLst>
            </p:cNvPr>
            <p:cNvSpPr/>
            <p:nvPr/>
          </p:nvSpPr>
          <p:spPr>
            <a:xfrm>
              <a:off x="5932493" y="393951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bg object 23">
              <a:extLst>
                <a:ext uri="{FF2B5EF4-FFF2-40B4-BE49-F238E27FC236}">
                  <a16:creationId xmlns:a16="http://schemas.microsoft.com/office/drawing/2014/main" id="{627338D8-1204-611C-AB68-7BB0E2552CB8}"/>
                </a:ext>
              </a:extLst>
            </p:cNvPr>
            <p:cNvSpPr/>
            <p:nvPr/>
          </p:nvSpPr>
          <p:spPr>
            <a:xfrm>
              <a:off x="2905659" y="521216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bg object 23">
              <a:extLst>
                <a:ext uri="{FF2B5EF4-FFF2-40B4-BE49-F238E27FC236}">
                  <a16:creationId xmlns:a16="http://schemas.microsoft.com/office/drawing/2014/main" id="{EFE998F5-B402-6685-0B4B-73ACF97D27C8}"/>
                </a:ext>
              </a:extLst>
            </p:cNvPr>
            <p:cNvSpPr/>
            <p:nvPr/>
          </p:nvSpPr>
          <p:spPr>
            <a:xfrm>
              <a:off x="5932493" y="521216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45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598434" y="1333076"/>
            <a:ext cx="7792532" cy="220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Aqui você irá explicar quais serão </a:t>
            </a:r>
            <a:b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</a:b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os recursos e despesas utilizados para o desenvolvimento da solução.​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F0329421-435F-84CE-AC51-D0E441E40155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2077E15E-11E4-F99E-B8D2-F4C73930F23B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7DDC14E-EB6D-745A-06BC-51ED15E66B8C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33B7D8-49FC-E137-808C-6ADD6F4DC7E7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RECURSOS E DESPESAS</a:t>
            </a:r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E61971E8-99E4-BB40-BA55-0232984B16AA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  <p:sp>
        <p:nvSpPr>
          <p:cNvPr id="11" name="Google Shape;107;p2">
            <a:extLst>
              <a:ext uri="{FF2B5EF4-FFF2-40B4-BE49-F238E27FC236}">
                <a16:creationId xmlns:a16="http://schemas.microsoft.com/office/drawing/2014/main" id="{697E64C3-D064-8893-FAEA-8D5E9A0C5912}"/>
              </a:ext>
            </a:extLst>
          </p:cNvPr>
          <p:cNvSpPr txBox="1"/>
          <p:nvPr/>
        </p:nvSpPr>
        <p:spPr>
          <a:xfrm>
            <a:off x="530900" y="3707541"/>
            <a:ext cx="9417722" cy="160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serão os recursos e despesas necessárias ​durante o piloto?​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Dinheiro? Tempo? Time? Tecnologia? Parcerias? Suporte de outras áreas?​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Quanto isso irá custar?</a:t>
            </a:r>
          </a:p>
        </p:txBody>
      </p:sp>
    </p:spTree>
    <p:extLst>
      <p:ext uri="{BB962C8B-B14F-4D97-AF65-F5344CB8AC3E}">
        <p14:creationId xmlns:p14="http://schemas.microsoft.com/office/powerpoint/2010/main" val="139941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RECURSOS E DESPESAS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948B3CB-BBEE-7E32-59F9-15229C95D6C4}"/>
              </a:ext>
            </a:extLst>
          </p:cNvPr>
          <p:cNvSpPr/>
          <p:nvPr/>
        </p:nvSpPr>
        <p:spPr>
          <a:xfrm>
            <a:off x="5365401" y="2202967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7208A5B-6F8E-9611-EAA5-976FE78824A9}"/>
              </a:ext>
            </a:extLst>
          </p:cNvPr>
          <p:cNvSpPr/>
          <p:nvPr/>
        </p:nvSpPr>
        <p:spPr>
          <a:xfrm>
            <a:off x="5365402" y="1344375"/>
            <a:ext cx="2632937" cy="620805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Ipsum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B800EE6-FD65-BF7F-6608-51E29B26253D}"/>
              </a:ext>
            </a:extLst>
          </p:cNvPr>
          <p:cNvSpPr/>
          <p:nvPr/>
        </p:nvSpPr>
        <p:spPr>
          <a:xfrm>
            <a:off x="8909544" y="2202967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3E9F0A37-BFDF-6CF5-74E5-2D89832FC555}"/>
              </a:ext>
            </a:extLst>
          </p:cNvPr>
          <p:cNvSpPr/>
          <p:nvPr/>
        </p:nvSpPr>
        <p:spPr>
          <a:xfrm>
            <a:off x="8909544" y="1344375"/>
            <a:ext cx="2632937" cy="620805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Ipsum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764869C-1ADA-AE06-8C60-87708DFBEB61}"/>
              </a:ext>
            </a:extLst>
          </p:cNvPr>
          <p:cNvSpPr/>
          <p:nvPr/>
        </p:nvSpPr>
        <p:spPr>
          <a:xfrm>
            <a:off x="5365401" y="3513708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5D017A8F-A57F-571E-54B7-868870252CD9}"/>
              </a:ext>
            </a:extLst>
          </p:cNvPr>
          <p:cNvSpPr/>
          <p:nvPr/>
        </p:nvSpPr>
        <p:spPr>
          <a:xfrm>
            <a:off x="8909544" y="3513708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B792DFA8-32E8-B880-9C3B-81BB38BA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58" y="1357221"/>
            <a:ext cx="595112" cy="595112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75900CEE-5ACB-E747-F35B-46D4CC412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42" y="1357221"/>
            <a:ext cx="595112" cy="595112"/>
          </a:xfrm>
          <a:prstGeom prst="rect">
            <a:avLst/>
          </a:prstGeom>
        </p:spPr>
      </p:pic>
      <p:sp>
        <p:nvSpPr>
          <p:cNvPr id="12" name="Google Shape;107;p2">
            <a:extLst>
              <a:ext uri="{FF2B5EF4-FFF2-40B4-BE49-F238E27FC236}">
                <a16:creationId xmlns:a16="http://schemas.microsoft.com/office/drawing/2014/main" id="{CE3D26F1-4100-6925-1022-C03CF3AECC46}"/>
              </a:ext>
            </a:extLst>
          </p:cNvPr>
          <p:cNvSpPr txBox="1"/>
          <p:nvPr/>
        </p:nvSpPr>
        <p:spPr>
          <a:xfrm>
            <a:off x="5476371" y="2374856"/>
            <a:ext cx="1978510" cy="74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  <a:b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</a:b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3" name="Google Shape;107;p2">
            <a:extLst>
              <a:ext uri="{FF2B5EF4-FFF2-40B4-BE49-F238E27FC236}">
                <a16:creationId xmlns:a16="http://schemas.microsoft.com/office/drawing/2014/main" id="{62D28657-7B20-D254-7707-12E3EF3095A6}"/>
              </a:ext>
            </a:extLst>
          </p:cNvPr>
          <p:cNvSpPr txBox="1"/>
          <p:nvPr/>
        </p:nvSpPr>
        <p:spPr>
          <a:xfrm>
            <a:off x="5476371" y="3673484"/>
            <a:ext cx="1978510" cy="75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</a:p>
          <a:p>
            <a:pPr>
              <a:lnSpc>
                <a:spcPct val="90000"/>
              </a:lnSpc>
              <a:defRPr/>
            </a:pP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5" name="Google Shape;107;p2">
            <a:extLst>
              <a:ext uri="{FF2B5EF4-FFF2-40B4-BE49-F238E27FC236}">
                <a16:creationId xmlns:a16="http://schemas.microsoft.com/office/drawing/2014/main" id="{7B807DBF-6CEB-CF87-B6C6-B88E16C07324}"/>
              </a:ext>
            </a:extLst>
          </p:cNvPr>
          <p:cNvSpPr txBox="1"/>
          <p:nvPr/>
        </p:nvSpPr>
        <p:spPr>
          <a:xfrm>
            <a:off x="9054380" y="2374856"/>
            <a:ext cx="1978510" cy="75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</a:p>
          <a:p>
            <a:pPr>
              <a:lnSpc>
                <a:spcPct val="90000"/>
              </a:lnSpc>
              <a:defRPr/>
            </a:pP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6" name="Google Shape;107;p2">
            <a:extLst>
              <a:ext uri="{FF2B5EF4-FFF2-40B4-BE49-F238E27FC236}">
                <a16:creationId xmlns:a16="http://schemas.microsoft.com/office/drawing/2014/main" id="{0FEF5A5C-1E73-61E7-233D-644871AF5251}"/>
              </a:ext>
            </a:extLst>
          </p:cNvPr>
          <p:cNvSpPr txBox="1"/>
          <p:nvPr/>
        </p:nvSpPr>
        <p:spPr>
          <a:xfrm>
            <a:off x="9054380" y="3673484"/>
            <a:ext cx="1978510" cy="75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</a:p>
          <a:p>
            <a:pPr>
              <a:lnSpc>
                <a:spcPct val="90000"/>
              </a:lnSpc>
              <a:defRPr/>
            </a:pP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A1A7F85C-104A-57A5-AEC4-928267D74979}"/>
              </a:ext>
            </a:extLst>
          </p:cNvPr>
          <p:cNvSpPr txBox="1"/>
          <p:nvPr/>
        </p:nvSpPr>
        <p:spPr>
          <a:xfrm>
            <a:off x="665334" y="1631576"/>
            <a:ext cx="3409467" cy="4239108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É importante deixar claro no que você está focando neste primeiro momento, e porquê esse investimento é necessário.​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5" name="Google Shape;107;p2">
            <a:extLst>
              <a:ext uri="{FF2B5EF4-FFF2-40B4-BE49-F238E27FC236}">
                <a16:creationId xmlns:a16="http://schemas.microsoft.com/office/drawing/2014/main" id="{58DB9EC1-07D9-6201-4325-6FFDE5F76CAE}"/>
              </a:ext>
            </a:extLst>
          </p:cNvPr>
          <p:cNvSpPr txBox="1"/>
          <p:nvPr/>
        </p:nvSpPr>
        <p:spPr>
          <a:xfrm>
            <a:off x="5201147" y="5097674"/>
            <a:ext cx="6341334" cy="77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 do piloto: R$ XX</a:t>
            </a:r>
            <a:r>
              <a:rPr lang="pt-BR" sz="2400" b="1" dirty="0"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latin typeface="Montserrat" pitchFamily="2" charset="0"/>
                <a:ea typeface="Lexend Deca"/>
                <a:cs typeface="Lexend Deca"/>
                <a:sym typeface="Lexend Deca"/>
              </a:rPr>
              <a:t>X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 (infraestrutura e suporte)</a:t>
            </a:r>
          </a:p>
        </p:txBody>
      </p:sp>
    </p:spTree>
    <p:extLst>
      <p:ext uri="{BB962C8B-B14F-4D97-AF65-F5344CB8AC3E}">
        <p14:creationId xmlns:p14="http://schemas.microsoft.com/office/powerpoint/2010/main" val="381443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528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CRONOGRAMA SIMPLIFICADO E ROADMAP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263F12FD-0978-7A00-62C7-82DA8F59D30F}"/>
              </a:ext>
            </a:extLst>
          </p:cNvPr>
          <p:cNvSpPr txBox="1"/>
          <p:nvPr/>
        </p:nvSpPr>
        <p:spPr>
          <a:xfrm>
            <a:off x="553422" y="1627405"/>
            <a:ext cx="8184557" cy="2135185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Aqui você irá explicar de forma simplificada as etapas de execução do piloto e o plano para o </a:t>
            </a:r>
            <a:r>
              <a:rPr kumimoji="0" lang="pt-BR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rollout</a:t>
            </a: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7" name="Google Shape;107;p2">
            <a:extLst>
              <a:ext uri="{FF2B5EF4-FFF2-40B4-BE49-F238E27FC236}">
                <a16:creationId xmlns:a16="http://schemas.microsoft.com/office/drawing/2014/main" id="{4EC4C3BD-5E85-A902-902B-C1788D4C62BB}"/>
              </a:ext>
            </a:extLst>
          </p:cNvPr>
          <p:cNvSpPr txBox="1"/>
          <p:nvPr/>
        </p:nvSpPr>
        <p:spPr>
          <a:xfrm>
            <a:off x="496691" y="4041028"/>
            <a:ext cx="8077247" cy="160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serão as principais etapas de execução?​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Em quanto tempo isso será desenvolvido?​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O que está no seu radar para implementação futura?​</a:t>
            </a:r>
          </a:p>
        </p:txBody>
      </p:sp>
      <p:sp>
        <p:nvSpPr>
          <p:cNvPr id="5" name="bg object 23">
            <a:extLst>
              <a:ext uri="{FF2B5EF4-FFF2-40B4-BE49-F238E27FC236}">
                <a16:creationId xmlns:a16="http://schemas.microsoft.com/office/drawing/2014/main" id="{475035CB-1026-A42F-008F-BFD24D9AF885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g object 20">
            <a:extLst>
              <a:ext uri="{FF2B5EF4-FFF2-40B4-BE49-F238E27FC236}">
                <a16:creationId xmlns:a16="http://schemas.microsoft.com/office/drawing/2014/main" id="{6F80AC82-AB51-B319-C497-B3299395669A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A5D8077C-7988-30CB-7FE7-9C19EDC8E1F9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416576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>
            <a:extLst>
              <a:ext uri="{FF2B5EF4-FFF2-40B4-BE49-F238E27FC236}">
                <a16:creationId xmlns:a16="http://schemas.microsoft.com/office/drawing/2014/main" id="{CFA7080A-68B8-9F32-6A6B-9C55403F2A7D}"/>
              </a:ext>
            </a:extLst>
          </p:cNvPr>
          <p:cNvSpPr txBox="1"/>
          <p:nvPr/>
        </p:nvSpPr>
        <p:spPr>
          <a:xfrm>
            <a:off x="717176" y="1634399"/>
            <a:ext cx="10346863" cy="57680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spPr>
        <p:txBody>
          <a:bodyPr wrap="square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Roboto" panose="02000000000000000000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F815B28-70E6-4BBB-423C-37FA8BBED4C3}"/>
              </a:ext>
            </a:extLst>
          </p:cNvPr>
          <p:cNvSpPr txBox="1"/>
          <p:nvPr/>
        </p:nvSpPr>
        <p:spPr>
          <a:xfrm>
            <a:off x="1398679" y="307862"/>
            <a:ext cx="9024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CRONOGRAMA SIMPLIFICADO E ROADMAP</a:t>
            </a:r>
          </a:p>
        </p:txBody>
      </p:sp>
      <p:graphicFrame>
        <p:nvGraphicFramePr>
          <p:cNvPr id="2" name="Google Shape;212;p19">
            <a:extLst>
              <a:ext uri="{FF2B5EF4-FFF2-40B4-BE49-F238E27FC236}">
                <a16:creationId xmlns:a16="http://schemas.microsoft.com/office/drawing/2014/main" id="{8324F3FE-786B-7BCF-7A59-44A3A1FE7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525310"/>
              </p:ext>
            </p:extLst>
          </p:nvPr>
        </p:nvGraphicFramePr>
        <p:xfrm>
          <a:off x="717175" y="1643729"/>
          <a:ext cx="10346860" cy="43075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19641">
                  <a:extLst>
                    <a:ext uri="{9D8B030D-6E8A-4147-A177-3AD203B41FA5}">
                      <a16:colId xmlns:a16="http://schemas.microsoft.com/office/drawing/2014/main" val="3935620408"/>
                    </a:ext>
                  </a:extLst>
                </a:gridCol>
                <a:gridCol w="2991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282630372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3955052846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954902251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1374081122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4158671548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1620943150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1070220071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3777338432"/>
                    </a:ext>
                  </a:extLst>
                </a:gridCol>
              </a:tblGrid>
              <a:tr h="56158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Fase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Atividade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1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2</a:t>
                      </a:r>
                      <a:endParaRPr sz="1600" b="1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3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4</a:t>
                      </a:r>
                      <a:endParaRPr sz="1600" b="1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+mn-ea"/>
                          <a:cs typeface="+mn-cs"/>
                          <a:sym typeface="Fira Sans Extra Condensed"/>
                        </a:rPr>
                        <a:t>5</a:t>
                      </a:r>
                      <a:endParaRPr sz="1600" b="1" kern="1200" dirty="0">
                        <a:solidFill>
                          <a:schemeClr val="bg1"/>
                        </a:solidFill>
                        <a:latin typeface="Montserrat" pitchFamily="2" charset="0"/>
                        <a:ea typeface="+mn-ea"/>
                        <a:cs typeface="+mn-cs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6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+mn-ea"/>
                          <a:cs typeface="+mn-cs"/>
                          <a:sym typeface="Fira Sans Extra Condensed"/>
                        </a:rPr>
                        <a:t>7</a:t>
                      </a:r>
                      <a:endParaRPr sz="1600" b="1" kern="1200" dirty="0">
                        <a:solidFill>
                          <a:schemeClr val="bg1"/>
                        </a:solidFill>
                        <a:latin typeface="Montserrat" pitchFamily="2" charset="0"/>
                        <a:ea typeface="+mn-ea"/>
                        <a:cs typeface="+mn-cs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8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9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endParaRPr sz="1200" b="1" dirty="0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II</a:t>
                      </a: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III</a:t>
                      </a: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IV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V</a:t>
                      </a: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VI</a:t>
                      </a: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VII</a:t>
                      </a: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845819"/>
                  </a:ext>
                </a:extLst>
              </a:tr>
            </a:tbl>
          </a:graphicData>
        </a:graphic>
      </p:graphicFrame>
      <p:sp>
        <p:nvSpPr>
          <p:cNvPr id="8" name="CaixaDeTexto 1">
            <a:extLst>
              <a:ext uri="{FF2B5EF4-FFF2-40B4-BE49-F238E27FC236}">
                <a16:creationId xmlns:a16="http://schemas.microsoft.com/office/drawing/2014/main" id="{B6943328-24A5-A448-7459-312532658CD0}"/>
              </a:ext>
            </a:extLst>
          </p:cNvPr>
          <p:cNvSpPr txBox="1"/>
          <p:nvPr/>
        </p:nvSpPr>
        <p:spPr>
          <a:xfrm>
            <a:off x="5278624" y="1252115"/>
            <a:ext cx="5785412" cy="313932"/>
          </a:xfrm>
          <a:prstGeom prst="roundRect">
            <a:avLst>
              <a:gd name="adj" fmla="val 0"/>
            </a:avLst>
          </a:prstGeom>
          <a:noFill/>
        </p:spPr>
        <p:txBody>
          <a:bodyPr wrap="square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Semanas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3446E64C-3F98-754E-EA92-62192DDCC0FB}"/>
              </a:ext>
            </a:extLst>
          </p:cNvPr>
          <p:cNvSpPr txBox="1"/>
          <p:nvPr/>
        </p:nvSpPr>
        <p:spPr>
          <a:xfrm>
            <a:off x="875148" y="871190"/>
            <a:ext cx="10346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500" b="0" i="1"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Destaque as etapas do cronograma aqui, considerando os 3 meses de piloto, por semana ou mês</a:t>
            </a:r>
          </a:p>
        </p:txBody>
      </p:sp>
    </p:spTree>
    <p:extLst>
      <p:ext uri="{BB962C8B-B14F-4D97-AF65-F5344CB8AC3E}">
        <p14:creationId xmlns:p14="http://schemas.microsoft.com/office/powerpoint/2010/main" val="13293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4760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MODELO DE NEGÓCIO DO EXPERIMENTO 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E478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263F12FD-0978-7A00-62C7-82DA8F59D30F}"/>
              </a:ext>
            </a:extLst>
          </p:cNvPr>
          <p:cNvSpPr txBox="1"/>
          <p:nvPr/>
        </p:nvSpPr>
        <p:spPr>
          <a:xfrm>
            <a:off x="604922" y="1495990"/>
            <a:ext cx="8184557" cy="1654395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Aqui você irá explicar de forma será feita a monetização e propriedade intelectual junto ao parceiro?​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7" name="Google Shape;107;p2">
            <a:extLst>
              <a:ext uri="{FF2B5EF4-FFF2-40B4-BE49-F238E27FC236}">
                <a16:creationId xmlns:a16="http://schemas.microsoft.com/office/drawing/2014/main" id="{4EC4C3BD-5E85-A902-902B-C1788D4C62BB}"/>
              </a:ext>
            </a:extLst>
          </p:cNvPr>
          <p:cNvSpPr txBox="1"/>
          <p:nvPr/>
        </p:nvSpPr>
        <p:spPr>
          <a:xfrm>
            <a:off x="658576" y="3451245"/>
            <a:ext cx="10504297" cy="295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Qual será o modelo de negócio (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Co-branding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Revenue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Share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, White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Label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, New Business, Outros)?​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Como funcionará o modelo de negócios?​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Qual será o modelo de receita? Licença (uma única venda)?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Subscription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/SaaS?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Freemium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?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Pay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-per-use?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Product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 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aquisition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?​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Quanto você cobrará?​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Quem pagará por isso?​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são as principais premissas e projeções?​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Como será estruturada a propriedade intelectual? Como será dividida?​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*O desenvolvimento de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PoC’s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 para fornecimento de soluções não criam novos modelos de negócio, portanto alguns itens acima podem ser desconsiderados.​</a:t>
            </a:r>
          </a:p>
        </p:txBody>
      </p:sp>
      <p:sp>
        <p:nvSpPr>
          <p:cNvPr id="5" name="bg object 23">
            <a:extLst>
              <a:ext uri="{FF2B5EF4-FFF2-40B4-BE49-F238E27FC236}">
                <a16:creationId xmlns:a16="http://schemas.microsoft.com/office/drawing/2014/main" id="{ECB60AEE-BC1B-82B7-0F89-7D2538B10A36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g object 20">
            <a:extLst>
              <a:ext uri="{FF2B5EF4-FFF2-40B4-BE49-F238E27FC236}">
                <a16:creationId xmlns:a16="http://schemas.microsoft.com/office/drawing/2014/main" id="{1CCF5A64-BAC1-7C2C-0CEF-B32153E4A0B7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21F2336A-809B-9CB2-86D0-1356299DC3B3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1124574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>
            <a:extLst>
              <a:ext uri="{FF2B5EF4-FFF2-40B4-BE49-F238E27FC236}">
                <a16:creationId xmlns:a16="http://schemas.microsoft.com/office/drawing/2014/main" id="{9EC24B30-D1D6-8696-F8A3-CDE6814269F5}"/>
              </a:ext>
            </a:extLst>
          </p:cNvPr>
          <p:cNvSpPr txBox="1"/>
          <p:nvPr/>
        </p:nvSpPr>
        <p:spPr>
          <a:xfrm>
            <a:off x="405226" y="1523206"/>
            <a:ext cx="11381549" cy="57680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spPr>
        <p:txBody>
          <a:bodyPr wrap="square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Roboto" panose="02000000000000000000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9024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MODELO DE NEGÓCIO DO EXPERIMENTO ​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1E478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C56F70F-3C98-C782-09EA-FB9E6F8F513B}"/>
              </a:ext>
            </a:extLst>
          </p:cNvPr>
          <p:cNvSpPr/>
          <p:nvPr/>
        </p:nvSpPr>
        <p:spPr>
          <a:xfrm>
            <a:off x="659697" y="1638084"/>
            <a:ext cx="31982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Open Sans" panose="020B0606030504020204" pitchFamily="34" charset="0"/>
                <a:cs typeface="Arial" panose="020B0604020202020204" pitchFamily="34" charset="0"/>
              </a:rPr>
              <a:t>MODELO DE NEGÓCIO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D5EE6E3-0D33-2A95-8536-F6BFDDC68646}"/>
              </a:ext>
            </a:extLst>
          </p:cNvPr>
          <p:cNvSpPr/>
          <p:nvPr/>
        </p:nvSpPr>
        <p:spPr>
          <a:xfrm>
            <a:off x="4179399" y="1638084"/>
            <a:ext cx="38332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Open Sans" panose="020B0606030504020204" pitchFamily="34" charset="0"/>
                <a:cs typeface="Arial" panose="020B0604020202020204" pitchFamily="34" charset="0"/>
              </a:rPr>
              <a:t>PROPRIEDADE INTELECTUAL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D2B4DF0-825F-A02E-23D9-C4FEFC4496B9}"/>
              </a:ext>
            </a:extLst>
          </p:cNvPr>
          <p:cNvSpPr/>
          <p:nvPr/>
        </p:nvSpPr>
        <p:spPr>
          <a:xfrm>
            <a:off x="7874754" y="1638084"/>
            <a:ext cx="4032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Open Sans" panose="020B0606030504020204" pitchFamily="34" charset="0"/>
                <a:cs typeface="Arial" panose="020B0604020202020204" pitchFamily="34" charset="0"/>
              </a:rPr>
              <a:t>MODELO DE RECEITA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3BACB26-F1C0-0FE8-E71D-59BDFF3D9568}"/>
              </a:ext>
            </a:extLst>
          </p:cNvPr>
          <p:cNvSpPr/>
          <p:nvPr/>
        </p:nvSpPr>
        <p:spPr>
          <a:xfrm>
            <a:off x="1106039" y="2319308"/>
            <a:ext cx="2338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Open Sans" panose="020B0606030504020204" pitchFamily="34" charset="0"/>
                <a:cs typeface="Arial" panose="020B0604020202020204" pitchFamily="34" charset="0"/>
              </a:rPr>
              <a:t>Indique aqui o modelo de negócio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CEC9FB7-884D-63F8-7118-129D9A28B13D}"/>
              </a:ext>
            </a:extLst>
          </p:cNvPr>
          <p:cNvSpPr/>
          <p:nvPr/>
        </p:nvSpPr>
        <p:spPr>
          <a:xfrm>
            <a:off x="705699" y="2893031"/>
            <a:ext cx="3106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u="none" strike="noStrike" kern="1200" cap="none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Ex</a:t>
            </a:r>
            <a:r>
              <a:rPr kumimoji="0" lang="pt-BR" sz="1100" b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kumimoji="0" lang="pt-BR" sz="1100" b="0" u="none" strike="noStrike" kern="1200" cap="none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co-branding</a:t>
            </a:r>
            <a:r>
              <a:rPr kumimoji="0" lang="pt-BR" sz="1100" b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kumimoji="0" lang="pt-BR" sz="1100" b="0" u="none" strike="noStrike" kern="1200" cap="none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revenue</a:t>
            </a:r>
            <a:r>
              <a:rPr kumimoji="0" lang="pt-BR" sz="1100" b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pt-BR" sz="1100" b="0" u="none" strike="noStrike" kern="1200" cap="none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share</a:t>
            </a:r>
            <a:r>
              <a:rPr kumimoji="0" lang="pt-BR" sz="1100" b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, new </a:t>
            </a:r>
            <a:r>
              <a:rPr kumimoji="0" lang="pt-BR" sz="1100" b="0" u="none" strike="noStrike" kern="1200" cap="none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busniness</a:t>
            </a:r>
            <a:r>
              <a:rPr kumimoji="0" lang="pt-BR" sz="1100" b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, White </a:t>
            </a:r>
            <a:r>
              <a:rPr kumimoji="0" lang="pt-BR" sz="1100" b="0" u="none" strike="noStrike" kern="1200" cap="none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label</a:t>
            </a:r>
            <a:r>
              <a:rPr kumimoji="0" lang="pt-BR" sz="1100" b="0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, outros.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DBD1DAA-6076-D405-B04B-7D83CDC9405E}"/>
              </a:ext>
            </a:extLst>
          </p:cNvPr>
          <p:cNvSpPr/>
          <p:nvPr/>
        </p:nvSpPr>
        <p:spPr>
          <a:xfrm>
            <a:off x="4728801" y="2319308"/>
            <a:ext cx="2734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Open Sans" panose="020B0606030504020204" pitchFamily="34" charset="0"/>
                <a:cs typeface="Arial" panose="020B0604020202020204" pitchFamily="34" charset="0"/>
              </a:rPr>
              <a:t>Qual foi o acordado em relação a PI?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0836777-604E-CCE1-5E75-356581811991}"/>
              </a:ext>
            </a:extLst>
          </p:cNvPr>
          <p:cNvSpPr/>
          <p:nvPr/>
        </p:nvSpPr>
        <p:spPr>
          <a:xfrm>
            <a:off x="8705373" y="2315767"/>
            <a:ext cx="2371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Open Sans" panose="020B0606030504020204" pitchFamily="34" charset="0"/>
                <a:cs typeface="Arial" panose="020B0604020202020204" pitchFamily="34" charset="0"/>
              </a:rPr>
              <a:t>Indique aqui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7C2E20F-83E2-C684-590C-633612E0A2F6}"/>
              </a:ext>
            </a:extLst>
          </p:cNvPr>
          <p:cNvSpPr/>
          <p:nvPr/>
        </p:nvSpPr>
        <p:spPr>
          <a:xfrm>
            <a:off x="8468678" y="2657665"/>
            <a:ext cx="2844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SaaS, </a:t>
            </a:r>
            <a:r>
              <a:rPr kumimoji="0" lang="pt-BR" sz="1200" b="0" u="none" strike="noStrike" kern="1200" cap="none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Freemium</a:t>
            </a:r>
            <a:r>
              <a:rPr kumimoji="0" lang="pt-BR" sz="1200" b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kumimoji="0" lang="pt-BR" sz="1200" b="0" u="none" strike="noStrike" kern="1200" cap="none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Pay</a:t>
            </a:r>
            <a:r>
              <a:rPr kumimoji="0" lang="pt-BR" sz="1200" b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-per-use, produto...?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2DCC056-32B7-4752-E579-22BA8056B5D3}"/>
              </a:ext>
            </a:extLst>
          </p:cNvPr>
          <p:cNvSpPr/>
          <p:nvPr/>
        </p:nvSpPr>
        <p:spPr>
          <a:xfrm>
            <a:off x="8888253" y="3787202"/>
            <a:ext cx="20054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u="none" strike="noStrike" kern="1200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Open Sans" panose="020B0606030504020204" pitchFamily="34" charset="0"/>
                <a:cs typeface="Arial" panose="020B0604020202020204" pitchFamily="34" charset="0"/>
              </a:rPr>
              <a:t>Quanto custa?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5E55F5D-3C14-3BE0-68CC-F96F4C088FE8}"/>
              </a:ext>
            </a:extLst>
          </p:cNvPr>
          <p:cNvSpPr/>
          <p:nvPr/>
        </p:nvSpPr>
        <p:spPr>
          <a:xfrm>
            <a:off x="8982429" y="4174640"/>
            <a:ext cx="1817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Quanto/Quem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</a:rPr>
              <a:t>vai pagar?</a:t>
            </a:r>
          </a:p>
        </p:txBody>
      </p:sp>
      <p:cxnSp>
        <p:nvCxnSpPr>
          <p:cNvPr id="20" name="Google Shape;478;p58">
            <a:extLst>
              <a:ext uri="{FF2B5EF4-FFF2-40B4-BE49-F238E27FC236}">
                <a16:creationId xmlns:a16="http://schemas.microsoft.com/office/drawing/2014/main" id="{F21A3B65-7F19-A56F-D068-B387B34306FB}"/>
              </a:ext>
            </a:extLst>
          </p:cNvPr>
          <p:cNvCxnSpPr>
            <a:cxnSpLocks/>
          </p:cNvCxnSpPr>
          <p:nvPr/>
        </p:nvCxnSpPr>
        <p:spPr>
          <a:xfrm>
            <a:off x="8012603" y="1523206"/>
            <a:ext cx="0" cy="4359226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478;p58">
            <a:extLst>
              <a:ext uri="{FF2B5EF4-FFF2-40B4-BE49-F238E27FC236}">
                <a16:creationId xmlns:a16="http://schemas.microsoft.com/office/drawing/2014/main" id="{401766F0-B420-97DF-6841-9DC5C8C584F7}"/>
              </a:ext>
            </a:extLst>
          </p:cNvPr>
          <p:cNvCxnSpPr>
            <a:cxnSpLocks/>
          </p:cNvCxnSpPr>
          <p:nvPr/>
        </p:nvCxnSpPr>
        <p:spPr>
          <a:xfrm>
            <a:off x="4179399" y="1523206"/>
            <a:ext cx="0" cy="4359226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2264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263F12FD-0978-7A00-62C7-82DA8F59D30F}"/>
              </a:ext>
            </a:extLst>
          </p:cNvPr>
          <p:cNvSpPr txBox="1"/>
          <p:nvPr/>
        </p:nvSpPr>
        <p:spPr>
          <a:xfrm>
            <a:off x="576344" y="1222841"/>
            <a:ext cx="6837529" cy="1883417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Aqui você irá explicar porque deve-se investir no piloto​​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7" name="Google Shape;107;p2">
            <a:extLst>
              <a:ext uri="{FF2B5EF4-FFF2-40B4-BE49-F238E27FC236}">
                <a16:creationId xmlns:a16="http://schemas.microsoft.com/office/drawing/2014/main" id="{4EC4C3BD-5E85-A902-902B-C1788D4C62BB}"/>
              </a:ext>
            </a:extLst>
          </p:cNvPr>
          <p:cNvSpPr txBox="1"/>
          <p:nvPr/>
        </p:nvSpPr>
        <p:spPr>
          <a:xfrm>
            <a:off x="629998" y="3270071"/>
            <a:ext cx="8077247" cy="178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as vantagens para a empresa?​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Reputação?​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Receita?​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Novo mercado?​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Fidelização?</a:t>
            </a:r>
          </a:p>
        </p:txBody>
      </p:sp>
      <p:sp>
        <p:nvSpPr>
          <p:cNvPr id="5" name="bg object 23">
            <a:extLst>
              <a:ext uri="{FF2B5EF4-FFF2-40B4-BE49-F238E27FC236}">
                <a16:creationId xmlns:a16="http://schemas.microsoft.com/office/drawing/2014/main" id="{ECB60AEE-BC1B-82B7-0F89-7D2538B10A36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g object 20">
            <a:extLst>
              <a:ext uri="{FF2B5EF4-FFF2-40B4-BE49-F238E27FC236}">
                <a16:creationId xmlns:a16="http://schemas.microsoft.com/office/drawing/2014/main" id="{1CCF5A64-BAC1-7C2C-0CEF-B32153E4A0B7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766580-25A6-3E2A-9F93-D0B9A1DB5908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BENEFÍCIOS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D362C84-C66C-A05E-6426-2F5B5A30AA17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8.</a:t>
            </a:r>
          </a:p>
        </p:txBody>
      </p:sp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1563AECD-4B97-DCB7-ED02-68E01FAF109C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63025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06;p2">
            <a:extLst>
              <a:ext uri="{FF2B5EF4-FFF2-40B4-BE49-F238E27FC236}">
                <a16:creationId xmlns:a16="http://schemas.microsoft.com/office/drawing/2014/main" id="{EFE2EF13-D08D-8861-73A2-E6E6CC88070D}"/>
              </a:ext>
            </a:extLst>
          </p:cNvPr>
          <p:cNvSpPr txBox="1"/>
          <p:nvPr/>
        </p:nvSpPr>
        <p:spPr>
          <a:xfrm>
            <a:off x="-27352" y="1160586"/>
            <a:ext cx="12219352" cy="1220394"/>
          </a:xfrm>
          <a:prstGeom prst="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Quais são os 3 ou 4 benefícios</a:t>
            </a:r>
            <a:b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</a:b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que a solução entrega para a empresa?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CA4B0E48-6358-686C-90FE-E2E771B10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60"/>
          <a:stretch/>
        </p:blipFill>
        <p:spPr>
          <a:xfrm>
            <a:off x="11070559" y="4707730"/>
            <a:ext cx="2121592" cy="168581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E9C17D75-BA67-27FA-F5A2-6FCF075F0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59"/>
          <a:stretch/>
        </p:blipFill>
        <p:spPr>
          <a:xfrm>
            <a:off x="-27352" y="1083446"/>
            <a:ext cx="2109399" cy="19467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BENEFÍCIOS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35" name="bg object 20">
            <a:extLst>
              <a:ext uri="{FF2B5EF4-FFF2-40B4-BE49-F238E27FC236}">
                <a16:creationId xmlns:a16="http://schemas.microsoft.com/office/drawing/2014/main" id="{38728FDE-CFB6-BB56-3028-122FA67E80FA}"/>
              </a:ext>
            </a:extLst>
          </p:cNvPr>
          <p:cNvSpPr/>
          <p:nvPr/>
        </p:nvSpPr>
        <p:spPr>
          <a:xfrm flipH="1">
            <a:off x="11334113" y="4627810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BB32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bg object 20">
            <a:extLst>
              <a:ext uri="{FF2B5EF4-FFF2-40B4-BE49-F238E27FC236}">
                <a16:creationId xmlns:a16="http://schemas.microsoft.com/office/drawing/2014/main" id="{EE114B86-1131-D046-8E95-BDC4C253BBB9}"/>
              </a:ext>
            </a:extLst>
          </p:cNvPr>
          <p:cNvSpPr/>
          <p:nvPr/>
        </p:nvSpPr>
        <p:spPr>
          <a:xfrm>
            <a:off x="283115" y="1921345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Google Shape;362;p11">
            <a:extLst>
              <a:ext uri="{FF2B5EF4-FFF2-40B4-BE49-F238E27FC236}">
                <a16:creationId xmlns:a16="http://schemas.microsoft.com/office/drawing/2014/main" id="{F28DFADF-033B-C611-0448-45D543522911}"/>
              </a:ext>
            </a:extLst>
          </p:cNvPr>
          <p:cNvSpPr txBox="1"/>
          <p:nvPr/>
        </p:nvSpPr>
        <p:spPr>
          <a:xfrm>
            <a:off x="1417251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6" name="Google Shape;362;p11">
            <a:extLst>
              <a:ext uri="{FF2B5EF4-FFF2-40B4-BE49-F238E27FC236}">
                <a16:creationId xmlns:a16="http://schemas.microsoft.com/office/drawing/2014/main" id="{06B2F019-611F-6546-0220-48F9D33E8C15}"/>
              </a:ext>
            </a:extLst>
          </p:cNvPr>
          <p:cNvSpPr txBox="1"/>
          <p:nvPr/>
        </p:nvSpPr>
        <p:spPr>
          <a:xfrm>
            <a:off x="3822514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7" name="Google Shape;362;p11">
            <a:extLst>
              <a:ext uri="{FF2B5EF4-FFF2-40B4-BE49-F238E27FC236}">
                <a16:creationId xmlns:a16="http://schemas.microsoft.com/office/drawing/2014/main" id="{39CCA7DA-6B59-6490-36CB-D5D4DB483338}"/>
              </a:ext>
            </a:extLst>
          </p:cNvPr>
          <p:cNvSpPr txBox="1"/>
          <p:nvPr/>
        </p:nvSpPr>
        <p:spPr>
          <a:xfrm>
            <a:off x="6227777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8" name="Google Shape;362;p11">
            <a:extLst>
              <a:ext uri="{FF2B5EF4-FFF2-40B4-BE49-F238E27FC236}">
                <a16:creationId xmlns:a16="http://schemas.microsoft.com/office/drawing/2014/main" id="{88789098-5834-A58B-035E-4E775534F131}"/>
              </a:ext>
            </a:extLst>
          </p:cNvPr>
          <p:cNvSpPr txBox="1"/>
          <p:nvPr/>
        </p:nvSpPr>
        <p:spPr>
          <a:xfrm>
            <a:off x="8633040" y="4356278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pic>
        <p:nvPicPr>
          <p:cNvPr id="51" name="Imagem 50" descr="Ícone&#10;&#10;Descrição gerada automaticamente">
            <a:extLst>
              <a:ext uri="{FF2B5EF4-FFF2-40B4-BE49-F238E27FC236}">
                <a16:creationId xmlns:a16="http://schemas.microsoft.com/office/drawing/2014/main" id="{9247CE9A-25E0-68E1-E4FA-0155E3859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98" y="2835955"/>
            <a:ext cx="1219200" cy="1219200"/>
          </a:xfrm>
          <a:prstGeom prst="rect">
            <a:avLst/>
          </a:prstGeom>
        </p:spPr>
      </p:pic>
      <p:pic>
        <p:nvPicPr>
          <p:cNvPr id="52" name="Imagem 51" descr="Ícone&#10;&#10;Descrição gerada automaticamente">
            <a:extLst>
              <a:ext uri="{FF2B5EF4-FFF2-40B4-BE49-F238E27FC236}">
                <a16:creationId xmlns:a16="http://schemas.microsoft.com/office/drawing/2014/main" id="{009B6924-1B70-78CF-72F1-2CF5D1FA5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8" y="2835955"/>
            <a:ext cx="1219200" cy="1219200"/>
          </a:xfrm>
          <a:prstGeom prst="rect">
            <a:avLst/>
          </a:prstGeom>
        </p:spPr>
      </p:pic>
      <p:pic>
        <p:nvPicPr>
          <p:cNvPr id="53" name="Imagem 52" descr="Ícone&#10;&#10;Descrição gerada automaticamente">
            <a:extLst>
              <a:ext uri="{FF2B5EF4-FFF2-40B4-BE49-F238E27FC236}">
                <a16:creationId xmlns:a16="http://schemas.microsoft.com/office/drawing/2014/main" id="{0F672482-F189-BC27-DCE5-8D326C6E7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1" y="2835955"/>
            <a:ext cx="1219200" cy="1219200"/>
          </a:xfrm>
          <a:prstGeom prst="rect">
            <a:avLst/>
          </a:prstGeom>
        </p:spPr>
      </p:pic>
      <p:pic>
        <p:nvPicPr>
          <p:cNvPr id="54" name="Imagem 53" descr="Ícone&#10;&#10;Descrição gerada automaticamente">
            <a:extLst>
              <a:ext uri="{FF2B5EF4-FFF2-40B4-BE49-F238E27FC236}">
                <a16:creationId xmlns:a16="http://schemas.microsoft.com/office/drawing/2014/main" id="{C5432F72-11D9-C33F-8745-FC4563D54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94" y="2819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5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4">
            <a:extLst>
              <a:ext uri="{FF2B5EF4-FFF2-40B4-BE49-F238E27FC236}">
                <a16:creationId xmlns:a16="http://schemas.microsoft.com/office/drawing/2014/main" id="{CA4B0E48-6358-686C-90FE-E2E771B10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60"/>
          <a:stretch/>
        </p:blipFill>
        <p:spPr>
          <a:xfrm>
            <a:off x="11070559" y="4707730"/>
            <a:ext cx="2121592" cy="168581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E9C17D75-BA67-27FA-F5A2-6FCF075F0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59"/>
          <a:stretch/>
        </p:blipFill>
        <p:spPr>
          <a:xfrm>
            <a:off x="-27352" y="1083446"/>
            <a:ext cx="2109399" cy="19467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530456" y="306209"/>
            <a:ext cx="5417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FRAMEWORK DE APRENDIZAGEM DE PILOTO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E478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622217" y="227071"/>
            <a:ext cx="1065852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35" name="bg object 20">
            <a:extLst>
              <a:ext uri="{FF2B5EF4-FFF2-40B4-BE49-F238E27FC236}">
                <a16:creationId xmlns:a16="http://schemas.microsoft.com/office/drawing/2014/main" id="{38728FDE-CFB6-BB56-3028-122FA67E80FA}"/>
              </a:ext>
            </a:extLst>
          </p:cNvPr>
          <p:cNvSpPr/>
          <p:nvPr/>
        </p:nvSpPr>
        <p:spPr>
          <a:xfrm flipH="1">
            <a:off x="11334113" y="4627810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BB32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bg object 20">
            <a:extLst>
              <a:ext uri="{FF2B5EF4-FFF2-40B4-BE49-F238E27FC236}">
                <a16:creationId xmlns:a16="http://schemas.microsoft.com/office/drawing/2014/main" id="{EE114B86-1131-D046-8E95-BDC4C253BBB9}"/>
              </a:ext>
            </a:extLst>
          </p:cNvPr>
          <p:cNvSpPr/>
          <p:nvPr/>
        </p:nvSpPr>
        <p:spPr>
          <a:xfrm>
            <a:off x="283115" y="1921345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246;p4">
            <a:extLst>
              <a:ext uri="{FF2B5EF4-FFF2-40B4-BE49-F238E27FC236}">
                <a16:creationId xmlns:a16="http://schemas.microsoft.com/office/drawing/2014/main" id="{CB9D529D-331C-64B8-E303-58E8292518AD}"/>
              </a:ext>
            </a:extLst>
          </p:cNvPr>
          <p:cNvSpPr txBox="1"/>
          <p:nvPr/>
        </p:nvSpPr>
        <p:spPr>
          <a:xfrm>
            <a:off x="2553883" y="2621036"/>
            <a:ext cx="8091336" cy="953392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Anexe o framework de aprendizagem de piloto como slide oculto no final da apresentação</a:t>
            </a:r>
          </a:p>
        </p:txBody>
      </p:sp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71260B7E-D2B4-8473-8BBD-E07EA69B4145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  <p:sp>
        <p:nvSpPr>
          <p:cNvPr id="8" name="Google Shape;246;p4">
            <a:extLst>
              <a:ext uri="{FF2B5EF4-FFF2-40B4-BE49-F238E27FC236}">
                <a16:creationId xmlns:a16="http://schemas.microsoft.com/office/drawing/2014/main" id="{FCAA02D5-3DEB-677D-2214-CDF412B263CC}"/>
              </a:ext>
            </a:extLst>
          </p:cNvPr>
          <p:cNvSpPr txBox="1"/>
          <p:nvPr/>
        </p:nvSpPr>
        <p:spPr>
          <a:xfrm>
            <a:off x="2553884" y="3699639"/>
            <a:ext cx="7674846" cy="7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Century Gothic" panose="020B0502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O material servirá de apoio no momento do Q&amp;A.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(Não faz parte da apresentação).</a:t>
            </a:r>
          </a:p>
        </p:txBody>
      </p:sp>
    </p:spTree>
    <p:extLst>
      <p:ext uri="{BB962C8B-B14F-4D97-AF65-F5344CB8AC3E}">
        <p14:creationId xmlns:p14="http://schemas.microsoft.com/office/powerpoint/2010/main" val="196384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E37C-4A43-1A7F-2EDE-A269F71E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1D2F601F-F899-1835-B9A9-356E7198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142933F-FA4F-AEDA-377E-6B49E9BB5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 flipH="1">
            <a:off x="0" y="0"/>
            <a:ext cx="5219961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D70013A-FCBD-9F5A-0C6F-23154F2B7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5992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1AAB7584-7EB1-AF8B-ACB4-62E8B27D9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24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BFA9BE82-2A34-B205-1B2F-D2699796E1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8" name="bg object 17">
            <a:extLst>
              <a:ext uri="{FF2B5EF4-FFF2-40B4-BE49-F238E27FC236}">
                <a16:creationId xmlns:a16="http://schemas.microsoft.com/office/drawing/2014/main" id="{6ECDACEE-0684-CD8D-A6CD-6FC3BCC9B174}"/>
              </a:ext>
            </a:extLst>
          </p:cNvPr>
          <p:cNvSpPr/>
          <p:nvPr/>
        </p:nvSpPr>
        <p:spPr>
          <a:xfrm>
            <a:off x="1877491" y="0"/>
            <a:ext cx="1853595" cy="2003822"/>
          </a:xfrm>
          <a:custGeom>
            <a:avLst/>
            <a:gdLst/>
            <a:ahLst/>
            <a:cxnLst/>
            <a:rect l="l" t="t" r="r" b="b"/>
            <a:pathLst>
              <a:path w="1946275" h="2137410">
                <a:moveTo>
                  <a:pt x="965682" y="0"/>
                </a:moveTo>
                <a:lnTo>
                  <a:pt x="0" y="0"/>
                </a:lnTo>
                <a:lnTo>
                  <a:pt x="0" y="289966"/>
                </a:lnTo>
                <a:lnTo>
                  <a:pt x="580885" y="716191"/>
                </a:lnTo>
                <a:lnTo>
                  <a:pt x="0" y="1141552"/>
                </a:lnTo>
                <a:lnTo>
                  <a:pt x="0" y="2137232"/>
                </a:lnTo>
                <a:lnTo>
                  <a:pt x="1945690" y="716191"/>
                </a:lnTo>
                <a:lnTo>
                  <a:pt x="965682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bg object 19">
            <a:extLst>
              <a:ext uri="{FF2B5EF4-FFF2-40B4-BE49-F238E27FC236}">
                <a16:creationId xmlns:a16="http://schemas.microsoft.com/office/drawing/2014/main" id="{C7A978E7-153C-48CA-A2D4-DC4FB972DB2B}"/>
              </a:ext>
            </a:extLst>
          </p:cNvPr>
          <p:cNvSpPr/>
          <p:nvPr/>
        </p:nvSpPr>
        <p:spPr>
          <a:xfrm>
            <a:off x="1" y="662024"/>
            <a:ext cx="2111224" cy="5401270"/>
          </a:xfrm>
          <a:custGeom>
            <a:avLst/>
            <a:gdLst/>
            <a:ahLst/>
            <a:cxnLst/>
            <a:rect l="l" t="t" r="r" b="b"/>
            <a:pathLst>
              <a:path w="2216785" h="5761355">
                <a:moveTo>
                  <a:pt x="1431696" y="1037082"/>
                </a:moveTo>
                <a:lnTo>
                  <a:pt x="0" y="0"/>
                </a:lnTo>
                <a:lnTo>
                  <a:pt x="0" y="2073529"/>
                </a:lnTo>
                <a:lnTo>
                  <a:pt x="1431696" y="1037082"/>
                </a:lnTo>
                <a:close/>
              </a:path>
              <a:path w="2216785" h="5761355">
                <a:moveTo>
                  <a:pt x="2216594" y="4932515"/>
                </a:moveTo>
                <a:lnTo>
                  <a:pt x="1072273" y="4103598"/>
                </a:lnTo>
                <a:lnTo>
                  <a:pt x="1072273" y="4684039"/>
                </a:lnTo>
                <a:lnTo>
                  <a:pt x="1413916" y="4932515"/>
                </a:lnTo>
                <a:lnTo>
                  <a:pt x="1072273" y="5180469"/>
                </a:lnTo>
                <a:lnTo>
                  <a:pt x="1072273" y="5760923"/>
                </a:lnTo>
                <a:lnTo>
                  <a:pt x="2216594" y="4932515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g object 23">
            <a:extLst>
              <a:ext uri="{FF2B5EF4-FFF2-40B4-BE49-F238E27FC236}">
                <a16:creationId xmlns:a16="http://schemas.microsoft.com/office/drawing/2014/main" id="{2FC5ADF2-3820-495B-9F26-4ABEDDE5527B}"/>
              </a:ext>
            </a:extLst>
          </p:cNvPr>
          <p:cNvSpPr/>
          <p:nvPr/>
        </p:nvSpPr>
        <p:spPr>
          <a:xfrm>
            <a:off x="3139283" y="1500187"/>
            <a:ext cx="722691" cy="1039416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g object 24">
            <a:extLst>
              <a:ext uri="{FF2B5EF4-FFF2-40B4-BE49-F238E27FC236}">
                <a16:creationId xmlns:a16="http://schemas.microsoft.com/office/drawing/2014/main" id="{C3E41C5D-A2C5-7539-D649-4C6FB8FFD2B0}"/>
              </a:ext>
            </a:extLst>
          </p:cNvPr>
          <p:cNvSpPr/>
          <p:nvPr/>
        </p:nvSpPr>
        <p:spPr>
          <a:xfrm>
            <a:off x="3581095" y="1966865"/>
            <a:ext cx="366486" cy="560189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1E512D78-462B-DC53-F37B-C5F466231EC4}"/>
              </a:ext>
            </a:extLst>
          </p:cNvPr>
          <p:cNvSpPr txBox="1">
            <a:spLocks/>
          </p:cNvSpPr>
          <p:nvPr/>
        </p:nvSpPr>
        <p:spPr>
          <a:xfrm>
            <a:off x="6049316" y="3142479"/>
            <a:ext cx="5102899" cy="1365453"/>
          </a:xfrm>
          <a:prstGeom prst="rect">
            <a:avLst/>
          </a:prstGeom>
        </p:spPr>
        <p:txBody>
          <a:bodyPr vert="horz" wrap="square" lIns="0" tIns="13304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10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Nome do</a:t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</a:b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Projeto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426BA75C-81AC-5047-6088-DBB77E8AADA0}"/>
              </a:ext>
            </a:extLst>
          </p:cNvPr>
          <p:cNvGrpSpPr/>
          <p:nvPr/>
        </p:nvGrpSpPr>
        <p:grpSpPr>
          <a:xfrm>
            <a:off x="4389393" y="2249575"/>
            <a:ext cx="1150398" cy="858066"/>
            <a:chOff x="5837926" y="5618301"/>
            <a:chExt cx="907526" cy="676911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9F7C9021-C3A6-A578-E8AC-A958ABCA7740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30ABC34C-572B-D460-CECD-011C4A1EBC34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13E4279B-C830-0955-690D-8CA7105BADEA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E0AA5A4E-E82D-5746-1118-ABE57670BCAB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79D3CEBF-33AA-E298-8651-064B3C03C6F2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C0837C6E-5509-1BD3-1208-149562E63875}"/>
              </a:ext>
            </a:extLst>
          </p:cNvPr>
          <p:cNvSpPr/>
          <p:nvPr/>
        </p:nvSpPr>
        <p:spPr>
          <a:xfrm>
            <a:off x="5809251" y="2378988"/>
            <a:ext cx="4482428" cy="6330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EEC47ACC-A3D9-A435-5E2D-0F62AD86AB20}"/>
              </a:ext>
            </a:extLst>
          </p:cNvPr>
          <p:cNvSpPr txBox="1">
            <a:spLocks/>
          </p:cNvSpPr>
          <p:nvPr/>
        </p:nvSpPr>
        <p:spPr>
          <a:xfrm>
            <a:off x="6049317" y="2227105"/>
            <a:ext cx="4482428" cy="697386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Proposta de Piloto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8CED9082-12FB-900B-7133-73F39A437D2C}"/>
              </a:ext>
            </a:extLst>
          </p:cNvPr>
          <p:cNvSpPr txBox="1">
            <a:spLocks/>
          </p:cNvSpPr>
          <p:nvPr/>
        </p:nvSpPr>
        <p:spPr>
          <a:xfrm>
            <a:off x="6049317" y="1472834"/>
            <a:ext cx="3303027" cy="684753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00/00/0000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08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62252-CEB1-85C0-0C08-82E26FFEA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C1B2CF81-068E-6E71-8F72-B34177EE8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6D7B1E7-CB08-196E-B8A5-30B7ED07CB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185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96A88951-C0E9-B8CA-A5BF-65C2EF7EC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C78A4CC8-AA96-7F1C-4EE9-B51DD8300F0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2C78FE3-5EF2-21D3-4240-AACC6748AD3E}"/>
              </a:ext>
            </a:extLst>
          </p:cNvPr>
          <p:cNvSpPr/>
          <p:nvPr/>
        </p:nvSpPr>
        <p:spPr>
          <a:xfrm>
            <a:off x="-618565" y="733464"/>
            <a:ext cx="5963511" cy="1019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C5CEA954-281E-1A81-6918-3FD9D1B2EC5D}"/>
              </a:ext>
            </a:extLst>
          </p:cNvPr>
          <p:cNvSpPr txBox="1">
            <a:spLocks/>
          </p:cNvSpPr>
          <p:nvPr/>
        </p:nvSpPr>
        <p:spPr>
          <a:xfrm>
            <a:off x="723220" y="850910"/>
            <a:ext cx="4861792" cy="749899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Call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to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Action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0E2D1-648F-999E-0492-AD280CE56BEA}"/>
              </a:ext>
            </a:extLst>
          </p:cNvPr>
          <p:cNvSpPr txBox="1">
            <a:spLocks/>
          </p:cNvSpPr>
          <p:nvPr/>
        </p:nvSpPr>
        <p:spPr>
          <a:xfrm>
            <a:off x="783416" y="2046162"/>
            <a:ext cx="6809690" cy="2040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 Black" panose="020B0604020202020204" pitchFamily="34" charset="0"/>
              </a:rPr>
              <a:t>Relembre à banca do motivo de investir na solução aqui.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 Black" panose="020B0604020202020204" pitchFamily="34" charset="0"/>
              </a:rPr>
              <a:t>*Adicione uma imagem direcionada ao seu desafio.</a:t>
            </a: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51554134-F2A3-28DF-8A46-9216ACCCB1D1}"/>
              </a:ext>
            </a:extLst>
          </p:cNvPr>
          <p:cNvGrpSpPr/>
          <p:nvPr/>
        </p:nvGrpSpPr>
        <p:grpSpPr>
          <a:xfrm>
            <a:off x="-341529" y="871753"/>
            <a:ext cx="950742" cy="709145"/>
            <a:chOff x="5837926" y="5618301"/>
            <a:chExt cx="907526" cy="676911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0AF1E9EE-A496-534C-8AD9-C20D7980BFCF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952C955-CD76-3C3C-FE97-0C414B51615D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656CA64-9E13-509F-A8A7-81DF5256FD7D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98723681-CD1A-14A7-8769-9A723BE0961F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D94796CB-873B-ECD8-DFEB-556659FCD5A6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46F453A-EE80-CE81-1AED-5AD81C1007E3}"/>
              </a:ext>
            </a:extLst>
          </p:cNvPr>
          <p:cNvSpPr/>
          <p:nvPr/>
        </p:nvSpPr>
        <p:spPr>
          <a:xfrm>
            <a:off x="7593106" y="1464762"/>
            <a:ext cx="3917576" cy="4689496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" panose="02000000000000000000" pitchFamily="2" charset="0"/>
                <a:cs typeface="Calibri"/>
                <a:sym typeface="Calibri"/>
              </a:rPr>
              <a:t>Imagem</a:t>
            </a:r>
          </a:p>
        </p:txBody>
      </p:sp>
    </p:spTree>
    <p:extLst>
      <p:ext uri="{BB962C8B-B14F-4D97-AF65-F5344CB8AC3E}">
        <p14:creationId xmlns:p14="http://schemas.microsoft.com/office/powerpoint/2010/main" val="42969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434490" y="1174081"/>
            <a:ext cx="6575910" cy="1480674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aprofundar o problema explorado durante a experimentação​.</a:t>
            </a: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D0047837-2271-1CCA-9504-1E810479F016}"/>
              </a:ext>
            </a:extLst>
          </p:cNvPr>
          <p:cNvSpPr txBox="1"/>
          <p:nvPr/>
        </p:nvSpPr>
        <p:spPr>
          <a:xfrm>
            <a:off x="434490" y="2848903"/>
            <a:ext cx="10670390" cy="19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Quem está sentindo a dor e por que?​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são suas lacunas?​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O que está causando este problema?​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são suas consequências?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Para provar grandes dores, utilize grandes números (dados de pesquisas), caso os tenha.​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1" name="bg object 23">
            <a:extLst>
              <a:ext uri="{FF2B5EF4-FFF2-40B4-BE49-F238E27FC236}">
                <a16:creationId xmlns:a16="http://schemas.microsoft.com/office/drawing/2014/main" id="{5631C7B8-C73B-E39D-A969-E486D743CFB2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g object 20">
            <a:extLst>
              <a:ext uri="{FF2B5EF4-FFF2-40B4-BE49-F238E27FC236}">
                <a16:creationId xmlns:a16="http://schemas.microsoft.com/office/drawing/2014/main" id="{7CD05439-70D4-7368-E170-3EE479091AF4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107;p2">
            <a:extLst>
              <a:ext uri="{FF2B5EF4-FFF2-40B4-BE49-F238E27FC236}">
                <a16:creationId xmlns:a16="http://schemas.microsoft.com/office/drawing/2014/main" id="{C311D79E-A49B-E87A-A57A-0682F0ED78D5}"/>
              </a:ext>
            </a:extLst>
          </p:cNvPr>
          <p:cNvSpPr txBox="1"/>
          <p:nvPr/>
        </p:nvSpPr>
        <p:spPr>
          <a:xfrm>
            <a:off x="577925" y="4949380"/>
            <a:ext cx="10670390" cy="886103"/>
          </a:xfrm>
          <a:prstGeom prst="roundRect">
            <a:avLst/>
          </a:prstGeom>
          <a:solidFill>
            <a:srgbClr val="0A3B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Exemplo: 50% dos fluídos industriais são desperdiçados,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por não possuírem um sistema de tratamento hídrico. ​</a:t>
            </a:r>
          </a:p>
        </p:txBody>
      </p:sp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275AEE12-CACD-D983-B0F0-5E123CC582EC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5029D5-F2CF-A227-CF53-831FA47772B6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PROBLEMA / A OPORTUNIDADE</a:t>
            </a:r>
          </a:p>
        </p:txBody>
      </p:sp>
    </p:spTree>
    <p:extLst>
      <p:ext uri="{BB962C8B-B14F-4D97-AF65-F5344CB8AC3E}">
        <p14:creationId xmlns:p14="http://schemas.microsoft.com/office/powerpoint/2010/main" val="359855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2A6B3D5-2820-CD17-F628-643F998C602D}"/>
              </a:ext>
            </a:extLst>
          </p:cNvPr>
          <p:cNvSpPr/>
          <p:nvPr/>
        </p:nvSpPr>
        <p:spPr>
          <a:xfrm>
            <a:off x="6499412" y="104165"/>
            <a:ext cx="5692587" cy="66676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6AAA4917-9577-E889-397C-CD07D5AE55D3}"/>
              </a:ext>
            </a:extLst>
          </p:cNvPr>
          <p:cNvSpPr/>
          <p:nvPr/>
        </p:nvSpPr>
        <p:spPr>
          <a:xfrm flipH="1">
            <a:off x="10896678" y="-151652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442285" y="1591633"/>
            <a:ext cx="4049033" cy="220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Direto ao ponto.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Use frases que resumam o problema.</a:t>
            </a:r>
            <a:r>
              <a:rPr kumimoji="0" lang="pt-B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D0047837-2271-1CCA-9504-1E810479F016}"/>
              </a:ext>
            </a:extLst>
          </p:cNvPr>
          <p:cNvSpPr txBox="1"/>
          <p:nvPr/>
        </p:nvSpPr>
        <p:spPr>
          <a:xfrm>
            <a:off x="442285" y="4063241"/>
            <a:ext cx="4527600" cy="79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Poucos tópicos com palavras-chave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Não adicione mais de três itens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0" name="Google Shape;362;p11">
            <a:extLst>
              <a:ext uri="{FF2B5EF4-FFF2-40B4-BE49-F238E27FC236}">
                <a16:creationId xmlns:a16="http://schemas.microsoft.com/office/drawing/2014/main" id="{0A131B36-AA1C-82A4-3BB0-EAF10A2100C5}"/>
              </a:ext>
            </a:extLst>
          </p:cNvPr>
          <p:cNvSpPr txBox="1"/>
          <p:nvPr/>
        </p:nvSpPr>
        <p:spPr>
          <a:xfrm>
            <a:off x="7512660" y="1301264"/>
            <a:ext cx="366609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XX%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GRANDES NÚMEROS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</p:txBody>
      </p:sp>
      <p:sp>
        <p:nvSpPr>
          <p:cNvPr id="12" name="bg object 20">
            <a:extLst>
              <a:ext uri="{FF2B5EF4-FFF2-40B4-BE49-F238E27FC236}">
                <a16:creationId xmlns:a16="http://schemas.microsoft.com/office/drawing/2014/main" id="{A016D3EC-98AD-F11C-E85A-32088A1CAC1F}"/>
              </a:ext>
            </a:extLst>
          </p:cNvPr>
          <p:cNvSpPr/>
          <p:nvPr/>
        </p:nvSpPr>
        <p:spPr>
          <a:xfrm flipH="1">
            <a:off x="11339286" y="5532920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362;p11">
            <a:extLst>
              <a:ext uri="{FF2B5EF4-FFF2-40B4-BE49-F238E27FC236}">
                <a16:creationId xmlns:a16="http://schemas.microsoft.com/office/drawing/2014/main" id="{E0E07E19-A75E-8641-DAD3-072FD6E30231}"/>
              </a:ext>
            </a:extLst>
          </p:cNvPr>
          <p:cNvSpPr txBox="1"/>
          <p:nvPr/>
        </p:nvSpPr>
        <p:spPr>
          <a:xfrm>
            <a:off x="7512660" y="3261051"/>
            <a:ext cx="366609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XX%</a:t>
            </a: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GRANDES NÚMEROS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274BA2-D67B-49C7-E6CC-C2E3C5FEAC26}"/>
              </a:ext>
            </a:extLst>
          </p:cNvPr>
          <p:cNvSpPr txBox="1"/>
          <p:nvPr/>
        </p:nvSpPr>
        <p:spPr>
          <a:xfrm>
            <a:off x="1398679" y="307862"/>
            <a:ext cx="741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PROBLEMA/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OPORTUNIDADE</a:t>
            </a:r>
          </a:p>
        </p:txBody>
      </p:sp>
    </p:spTree>
    <p:extLst>
      <p:ext uri="{BB962C8B-B14F-4D97-AF65-F5344CB8AC3E}">
        <p14:creationId xmlns:p14="http://schemas.microsoft.com/office/powerpoint/2010/main" val="254186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C3E05A-4D32-FB31-4168-535B40568FF6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SOLUÇÃO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434490" y="1249237"/>
            <a:ext cx="6163582" cy="1942198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Aqui você irá explorar como o problema é resolvido através da startup.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F0329421-435F-84CE-AC51-D0E441E40155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2077E15E-11E4-F99E-B8D2-F4C73930F23B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134FAF75-A5EA-6DA4-4A8E-874D87CCAFEA}"/>
              </a:ext>
            </a:extLst>
          </p:cNvPr>
          <p:cNvSpPr txBox="1"/>
          <p:nvPr/>
        </p:nvSpPr>
        <p:spPr>
          <a:xfrm>
            <a:off x="513428" y="3581437"/>
            <a:ext cx="8077247" cy="160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Deve passar uma mensagem clara e objetiva sobre o escopo da solução, trazendo uma linha de pensamento fluida para toda a apresentação.​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É importante fixar o principal entregável e de que modo esse problema é resolvido.</a:t>
            </a:r>
          </a:p>
        </p:txBody>
      </p:sp>
      <p:sp>
        <p:nvSpPr>
          <p:cNvPr id="10" name="Google Shape;107;p2">
            <a:extLst>
              <a:ext uri="{FF2B5EF4-FFF2-40B4-BE49-F238E27FC236}">
                <a16:creationId xmlns:a16="http://schemas.microsoft.com/office/drawing/2014/main" id="{05C1435F-7917-21B7-ACE4-F7A086BEC75D}"/>
              </a:ext>
            </a:extLst>
          </p:cNvPr>
          <p:cNvSpPr txBox="1"/>
          <p:nvPr/>
        </p:nvSpPr>
        <p:spPr>
          <a:xfrm>
            <a:off x="604868" y="5104738"/>
            <a:ext cx="10063132" cy="7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​Utilize esta etapa para estabelecer uma conexão com o core da startup.</a:t>
            </a:r>
          </a:p>
        </p:txBody>
      </p:sp>
      <p:sp>
        <p:nvSpPr>
          <p:cNvPr id="11" name="Google Shape;106;p2">
            <a:extLst>
              <a:ext uri="{FF2B5EF4-FFF2-40B4-BE49-F238E27FC236}">
                <a16:creationId xmlns:a16="http://schemas.microsoft.com/office/drawing/2014/main" id="{9DEA46BB-F666-ABCB-6041-3B9A7542C4CC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116479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F22EAC39-0E3F-B588-C83C-76B00ACEAD84}"/>
              </a:ext>
            </a:extLst>
          </p:cNvPr>
          <p:cNvSpPr txBox="1"/>
          <p:nvPr/>
        </p:nvSpPr>
        <p:spPr>
          <a:xfrm>
            <a:off x="499344" y="2473846"/>
            <a:ext cx="4583646" cy="895999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"Tweet" da solução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9DC9020F-2BB3-19D8-CB5C-A74E1A2CCD60}"/>
              </a:ext>
            </a:extLst>
          </p:cNvPr>
          <p:cNvSpPr txBox="1"/>
          <p:nvPr/>
        </p:nvSpPr>
        <p:spPr>
          <a:xfrm>
            <a:off x="418125" y="3559875"/>
            <a:ext cx="5731665" cy="171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Sugestão: Utilize o auxílio de representações gráficas para tangibilizar o entendimento do seu público sobre a solução;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descrever como vai funcionar a ideia, o que, onde, quem vai utilizar a solução... seu passo a passo, suas etapas, funcionalidades...​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9C8F28-D57E-39A7-B896-6B89B4AB9C5F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PARCEIRO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407ADCC-4881-9A55-43C5-950A2B687A9C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BCF1B4C-555C-01C8-CD73-3DADA313132B}"/>
              </a:ext>
            </a:extLst>
          </p:cNvPr>
          <p:cNvSpPr/>
          <p:nvPr/>
        </p:nvSpPr>
        <p:spPr>
          <a:xfrm>
            <a:off x="6912305" y="923609"/>
            <a:ext cx="4708635" cy="5272995"/>
          </a:xfrm>
          <a:prstGeom prst="roundRect">
            <a:avLst>
              <a:gd name="adj" fmla="val 12288"/>
            </a:avLst>
          </a:prstGeom>
          <a:solidFill>
            <a:srgbClr val="0A3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" panose="02000000000000000000" pitchFamily="2" charset="0"/>
                <a:cs typeface="Calibri"/>
                <a:sym typeface="Calibri"/>
              </a:rPr>
              <a:t>Imagem/Vídeo</a:t>
            </a:r>
          </a:p>
        </p:txBody>
      </p:sp>
    </p:spTree>
    <p:extLst>
      <p:ext uri="{BB962C8B-B14F-4D97-AF65-F5344CB8AC3E}">
        <p14:creationId xmlns:p14="http://schemas.microsoft.com/office/powerpoint/2010/main" val="111079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C3E05A-4D32-FB31-4168-535B40568FF6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EXPERIMENTAÇÃO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622699" y="1364171"/>
            <a:ext cx="7410854" cy="231842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explorar como será desenvolvida a proposta de piloto que acabou de explicar.</a:t>
            </a: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F0329421-435F-84CE-AC51-D0E441E40155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2077E15E-11E4-F99E-B8D2-F4C73930F23B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134FAF75-A5EA-6DA4-4A8E-874D87CCAFEA}"/>
              </a:ext>
            </a:extLst>
          </p:cNvPr>
          <p:cNvSpPr txBox="1"/>
          <p:nvPr/>
        </p:nvSpPr>
        <p:spPr>
          <a:xfrm>
            <a:off x="640629" y="3885575"/>
            <a:ext cx="8077247" cy="160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O que será o piloto?​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Onde será desenvolvido o piloto?​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Como irá funcionar o piloto?​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Para quem será destinado o piloto?​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Quando e por quanto tempo o piloto irá funcionar?​</a:t>
            </a: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91814519-D274-7DF0-52FE-6723302978BC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39309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EXPERIMENTAÇÃO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56B1A21-397D-96AA-E5BB-AC1E001FBB62}"/>
              </a:ext>
            </a:extLst>
          </p:cNvPr>
          <p:cNvSpPr txBox="1"/>
          <p:nvPr/>
        </p:nvSpPr>
        <p:spPr>
          <a:xfrm>
            <a:off x="654819" y="829763"/>
            <a:ext cx="9679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Como/o quê/ quem/onde será feita a solução durante o piloto​</a:t>
            </a:r>
            <a:endParaRPr kumimoji="0" lang="pt-BR" sz="1500" b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id="{C6209079-578D-2F61-E2BA-6AAD2971EF2F}"/>
              </a:ext>
            </a:extLst>
          </p:cNvPr>
          <p:cNvSpPr txBox="1"/>
          <p:nvPr/>
        </p:nvSpPr>
        <p:spPr>
          <a:xfrm>
            <a:off x="654690" y="1239489"/>
            <a:ext cx="1128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500" b="0" i="1"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Adicione capturas de tela/ imagens/ fluxos de jornada do usuário, e o que mais for necessário para explicar como o experimento irá funcionar. Você pode comparar como a solução funciona hoje e como está sugerindo que funcione. 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580D52BB-0FFE-B18F-B1B4-01C123AF27E6}"/>
              </a:ext>
            </a:extLst>
          </p:cNvPr>
          <p:cNvGrpSpPr/>
          <p:nvPr/>
        </p:nvGrpSpPr>
        <p:grpSpPr>
          <a:xfrm>
            <a:off x="7695058" y="2103698"/>
            <a:ext cx="3690119" cy="3919028"/>
            <a:chOff x="-899252" y="3513119"/>
            <a:chExt cx="1196996" cy="364678"/>
          </a:xfrm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04FDC97F-6F9D-F391-219F-11B33DD4DD24}"/>
                </a:ext>
              </a:extLst>
            </p:cNvPr>
            <p:cNvSpPr/>
            <p:nvPr/>
          </p:nvSpPr>
          <p:spPr>
            <a:xfrm>
              <a:off x="-899252" y="3517797"/>
              <a:ext cx="1196996" cy="360000"/>
            </a:xfrm>
            <a:prstGeom prst="roundRect">
              <a:avLst/>
            </a:prstGeom>
            <a:gradFill flip="none" rotWithShape="1">
              <a:gsLst>
                <a:gs pos="0">
                  <a:srgbClr val="3485FE">
                    <a:shade val="30000"/>
                    <a:satMod val="115000"/>
                  </a:srgbClr>
                </a:gs>
                <a:gs pos="50000">
                  <a:srgbClr val="3485FE">
                    <a:shade val="67500"/>
                    <a:satMod val="115000"/>
                  </a:srgbClr>
                </a:gs>
                <a:gs pos="100000">
                  <a:srgbClr val="3485F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FA8E93E6-2568-599A-57C9-5F472A0B479E}"/>
                </a:ext>
              </a:extLst>
            </p:cNvPr>
            <p:cNvSpPr/>
            <p:nvPr/>
          </p:nvSpPr>
          <p:spPr>
            <a:xfrm>
              <a:off x="-887466" y="3513119"/>
              <a:ext cx="1173423" cy="360000"/>
            </a:xfrm>
            <a:prstGeom prst="roundRect">
              <a:avLst/>
            </a:prstGeom>
            <a:solidFill>
              <a:srgbClr val="0A3B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 panose="02000000000000000000" pitchFamily="2" charset="0"/>
                  <a:cs typeface="Calibri"/>
                  <a:sym typeface="Calibri"/>
                </a:rPr>
                <a:t>Imagem</a:t>
              </a:r>
            </a:p>
          </p:txBody>
        </p:sp>
      </p:grp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9A6A66D7-77FD-4CF5-6F41-E993EEA927AA}"/>
              </a:ext>
            </a:extLst>
          </p:cNvPr>
          <p:cNvSpPr/>
          <p:nvPr/>
        </p:nvSpPr>
        <p:spPr>
          <a:xfrm>
            <a:off x="792274" y="2225792"/>
            <a:ext cx="1054100" cy="457403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79BCD5F-C1CC-5DB8-2916-6CD21AA8B9E6}"/>
              </a:ext>
            </a:extLst>
          </p:cNvPr>
          <p:cNvSpPr txBox="1"/>
          <p:nvPr/>
        </p:nvSpPr>
        <p:spPr>
          <a:xfrm>
            <a:off x="792274" y="2764236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Montserrat" pitchFamily="2" charset="0"/>
              </a:rPr>
              <a:t>Lorem Ipsum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2818CA4-7F18-3DEC-C210-E9A110C04AF0}"/>
              </a:ext>
            </a:extLst>
          </p:cNvPr>
          <p:cNvSpPr txBox="1"/>
          <p:nvPr/>
        </p:nvSpPr>
        <p:spPr>
          <a:xfrm>
            <a:off x="792274" y="2262455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itchFamily="2" charset="0"/>
              </a:rPr>
              <a:t>Local: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881894FE-5DD9-9036-A2F3-657259CCFAE8}"/>
              </a:ext>
            </a:extLst>
          </p:cNvPr>
          <p:cNvSpPr/>
          <p:nvPr/>
        </p:nvSpPr>
        <p:spPr>
          <a:xfrm>
            <a:off x="792274" y="3509282"/>
            <a:ext cx="1417376" cy="457403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51569E4-F932-287F-4769-6129339137BC}"/>
              </a:ext>
            </a:extLst>
          </p:cNvPr>
          <p:cNvSpPr txBox="1"/>
          <p:nvPr/>
        </p:nvSpPr>
        <p:spPr>
          <a:xfrm>
            <a:off x="792274" y="4047726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Montserrat" pitchFamily="2" charset="0"/>
              </a:rPr>
              <a:t>Lorem Ipsum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7B085FD-6031-5597-E50F-431286A6BC4A}"/>
              </a:ext>
            </a:extLst>
          </p:cNvPr>
          <p:cNvSpPr txBox="1"/>
          <p:nvPr/>
        </p:nvSpPr>
        <p:spPr>
          <a:xfrm>
            <a:off x="792274" y="3545945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solidFill>
                  <a:schemeClr val="bg1"/>
                </a:solidFill>
                <a:latin typeface="Montserrat" pitchFamily="2" charset="0"/>
              </a:rPr>
              <a:t>Úsuários</a:t>
            </a:r>
            <a:r>
              <a:rPr lang="pt-BR" sz="2000" b="1" dirty="0">
                <a:solidFill>
                  <a:schemeClr val="bg1"/>
                </a:solidFill>
                <a:latin typeface="Montserrat" pitchFamily="2" charset="0"/>
              </a:rPr>
              <a:t>: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ECCADB0B-B337-CD94-75DC-135B461451A9}"/>
              </a:ext>
            </a:extLst>
          </p:cNvPr>
          <p:cNvSpPr/>
          <p:nvPr/>
        </p:nvSpPr>
        <p:spPr>
          <a:xfrm>
            <a:off x="792274" y="4792772"/>
            <a:ext cx="2334293" cy="457403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5BAE5FD-71CE-B678-BC27-0D73625726BC}"/>
              </a:ext>
            </a:extLst>
          </p:cNvPr>
          <p:cNvSpPr txBox="1"/>
          <p:nvPr/>
        </p:nvSpPr>
        <p:spPr>
          <a:xfrm>
            <a:off x="792274" y="5331216"/>
            <a:ext cx="332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itchFamily="2" charset="0"/>
              </a:rPr>
              <a:t>Lorem Ipsum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9F71E95-D4C1-1E68-7793-5B9960029819}"/>
              </a:ext>
            </a:extLst>
          </p:cNvPr>
          <p:cNvSpPr txBox="1"/>
          <p:nvPr/>
        </p:nvSpPr>
        <p:spPr>
          <a:xfrm>
            <a:off x="792274" y="4829435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itchFamily="2" charset="0"/>
              </a:rPr>
              <a:t>Funcionalidade: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E2E29344-D2A5-FF7D-DB3E-BC97E4E57201}"/>
              </a:ext>
            </a:extLst>
          </p:cNvPr>
          <p:cNvSpPr/>
          <p:nvPr/>
        </p:nvSpPr>
        <p:spPr>
          <a:xfrm>
            <a:off x="4164173" y="2225792"/>
            <a:ext cx="1396536" cy="457403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170EC2C-98BD-5520-D9EC-44957C257117}"/>
              </a:ext>
            </a:extLst>
          </p:cNvPr>
          <p:cNvSpPr txBox="1"/>
          <p:nvPr/>
        </p:nvSpPr>
        <p:spPr>
          <a:xfrm>
            <a:off x="4164173" y="2764236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Montserrat" pitchFamily="2" charset="0"/>
              </a:rPr>
              <a:t>Lorem Ipsum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F04F31E-C466-6CAA-3220-CA2377B0E724}"/>
              </a:ext>
            </a:extLst>
          </p:cNvPr>
          <p:cNvSpPr txBox="1"/>
          <p:nvPr/>
        </p:nvSpPr>
        <p:spPr>
          <a:xfrm>
            <a:off x="4164173" y="2262455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itchFamily="2" charset="0"/>
              </a:rPr>
              <a:t>Duração: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7F0505A7-0B68-E85E-ADC2-0F7850D2943E}"/>
              </a:ext>
            </a:extLst>
          </p:cNvPr>
          <p:cNvSpPr/>
          <p:nvPr/>
        </p:nvSpPr>
        <p:spPr>
          <a:xfrm>
            <a:off x="4164173" y="3509282"/>
            <a:ext cx="1417376" cy="457403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9D83AD8-BC17-3969-2CC5-C068FB9E8B9B}"/>
              </a:ext>
            </a:extLst>
          </p:cNvPr>
          <p:cNvSpPr txBox="1"/>
          <p:nvPr/>
        </p:nvSpPr>
        <p:spPr>
          <a:xfrm>
            <a:off x="4164174" y="4047726"/>
            <a:ext cx="260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itchFamily="2" charset="0"/>
              </a:rPr>
              <a:t>Lorem Ipsum </a:t>
            </a:r>
            <a:r>
              <a:rPr lang="pt-BR" dirty="0" err="1">
                <a:latin typeface="Montserrat" pitchFamily="2" charset="0"/>
              </a:rPr>
              <a:t>dolor</a:t>
            </a:r>
            <a:endParaRPr lang="pt-BR" dirty="0">
              <a:latin typeface="Montserrat" pitchFamily="2" charset="0"/>
            </a:endParaRPr>
          </a:p>
          <a:p>
            <a:r>
              <a:rPr lang="pt-BR" dirty="0">
                <a:latin typeface="Montserrat" pitchFamily="2" charset="0"/>
              </a:rPr>
              <a:t>Lorem ipsum </a:t>
            </a:r>
            <a:r>
              <a:rPr lang="pt-BR" dirty="0" err="1">
                <a:latin typeface="Montserrat" pitchFamily="2" charset="0"/>
              </a:rPr>
              <a:t>dolor</a:t>
            </a:r>
            <a:endParaRPr lang="pt-BR" dirty="0">
              <a:latin typeface="Montserrat" pitchFamily="2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3E86A4-0E68-3E67-2E8A-4D5CEE2C97AA}"/>
              </a:ext>
            </a:extLst>
          </p:cNvPr>
          <p:cNvSpPr txBox="1"/>
          <p:nvPr/>
        </p:nvSpPr>
        <p:spPr>
          <a:xfrm>
            <a:off x="4164173" y="3545945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itchFamily="2" charset="0"/>
              </a:rPr>
              <a:t>Objetivo:</a:t>
            </a:r>
          </a:p>
        </p:txBody>
      </p:sp>
    </p:spTree>
    <p:extLst>
      <p:ext uri="{BB962C8B-B14F-4D97-AF65-F5344CB8AC3E}">
        <p14:creationId xmlns:p14="http://schemas.microsoft.com/office/powerpoint/2010/main" val="28425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2" name="bg object 23">
            <a:extLst>
              <a:ext uri="{FF2B5EF4-FFF2-40B4-BE49-F238E27FC236}">
                <a16:creationId xmlns:a16="http://schemas.microsoft.com/office/drawing/2014/main" id="{F0329421-435F-84CE-AC51-D0E441E40155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2077E15E-11E4-F99E-B8D2-F4C73930F23B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ADB415-FA34-99B0-C7C5-4B3DF9969C18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INCERTEZAS, KPIs, HIPÓTESES​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7DDC14E-EB6D-745A-06BC-51ED15E66B8C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4" name="Google Shape;106;p2">
            <a:extLst>
              <a:ext uri="{FF2B5EF4-FFF2-40B4-BE49-F238E27FC236}">
                <a16:creationId xmlns:a16="http://schemas.microsoft.com/office/drawing/2014/main" id="{97CB3126-ADD8-D4EC-AEB7-409532931210}"/>
              </a:ext>
            </a:extLst>
          </p:cNvPr>
          <p:cNvSpPr txBox="1"/>
          <p:nvPr/>
        </p:nvSpPr>
        <p:spPr>
          <a:xfrm>
            <a:off x="627924" y="1298340"/>
            <a:ext cx="6723134" cy="2246992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explicar quais são as principais incertezas do experimento.</a:t>
            </a:r>
          </a:p>
        </p:txBody>
      </p:sp>
      <p:sp>
        <p:nvSpPr>
          <p:cNvPr id="11" name="Google Shape;107;p2">
            <a:extLst>
              <a:ext uri="{FF2B5EF4-FFF2-40B4-BE49-F238E27FC236}">
                <a16:creationId xmlns:a16="http://schemas.microsoft.com/office/drawing/2014/main" id="{4CECB800-54C7-8171-B7C4-AD0F2AF27C53}"/>
              </a:ext>
            </a:extLst>
          </p:cNvPr>
          <p:cNvSpPr txBox="1"/>
          <p:nvPr/>
        </p:nvSpPr>
        <p:spPr>
          <a:xfrm>
            <a:off x="627924" y="3844497"/>
            <a:ext cx="8077247" cy="160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serão as métricas?​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indicadores serão utilizados?​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as hipóteses?​</a:t>
            </a:r>
          </a:p>
        </p:txBody>
      </p:sp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EDACF399-70F9-626C-FC32-C439D1773324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2396531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Personalizada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800CC"/>
      </a:accent2>
      <a:accent3>
        <a:srgbClr val="A5A5A5"/>
      </a:accent3>
      <a:accent4>
        <a:srgbClr val="3485F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667C7F77-290A-4837-B8B6-004594662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ee5329c-066a-4f26-a2c8-b375c9a21a0b"/>
    <ds:schemaRef ds:uri="ca24610a-89d8-41ed-9d17-0839b3811c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1143</Words>
  <Application>Microsoft Office PowerPoint</Application>
  <PresentationFormat>Widescreen</PresentationFormat>
  <Paragraphs>195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2025-03-21T15:54:41Z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