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474081" r:id="rId8"/>
    <p:sldId id="2147376700" r:id="rId9"/>
    <p:sldId id="2147474082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81"/>
            <p14:sldId id="2147376700"/>
            <p14:sldId id="21474740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BE4"/>
    <a:srgbClr val="CC59D5"/>
    <a:srgbClr val="033C73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B89F5-12B5-47AB-A578-BD85D9288B80}" v="13" dt="2025-03-13T19:26:06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BF634-9201-EF4B-6130-2BC8616EA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80D0AC5-087C-D50D-4527-879C651BB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E6CF62B-F74F-D3AF-E4EA-AF2B62E87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CF709D-FC4F-59A9-4948-FA514FB66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3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6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84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58C3178-C4CA-2FF6-0B58-0ED8C9C38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Imagem 12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3F8A7775-28EF-0BA2-6A9E-2B22132ACA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26269" r="46383" b="5851"/>
          <a:stretch/>
        </p:blipFill>
        <p:spPr>
          <a:xfrm>
            <a:off x="4391339" y="0"/>
            <a:ext cx="7800661" cy="6858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3DF49D-59D7-BE1B-59E7-B04F96923E2A}"/>
              </a:ext>
            </a:extLst>
          </p:cNvPr>
          <p:cNvSpPr txBox="1"/>
          <p:nvPr/>
        </p:nvSpPr>
        <p:spPr>
          <a:xfrm>
            <a:off x="867589" y="86283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One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on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One</a:t>
            </a:r>
            <a:b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(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Pitch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Day)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F0461DD7-736C-EDAD-4DCE-8D422ED027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id="{0ED5B67C-0D29-3AA3-AAFA-9F78F68EF8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17" name="Imagem 16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7E12BD1F-997E-EE39-A12F-7AB6C464FC5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0AB4FF2F-0523-55A0-43F7-02E9EA6D4E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7913"/>
            <a:ext cx="5360032" cy="48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27AA906-45EF-3F62-A6FF-D6C60D37B269}"/>
              </a:ext>
            </a:extLst>
          </p:cNvPr>
          <p:cNvSpPr/>
          <p:nvPr/>
        </p:nvSpPr>
        <p:spPr>
          <a:xfrm>
            <a:off x="289851" y="277265"/>
            <a:ext cx="11612298" cy="5767061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2" name="Google Shape;476;p58">
            <a:extLst>
              <a:ext uri="{FF2B5EF4-FFF2-40B4-BE49-F238E27FC236}">
                <a16:creationId xmlns:a16="http://schemas.microsoft.com/office/drawing/2014/main" id="{945C609A-C6B8-C0B1-6C8F-592001CA9D73}"/>
              </a:ext>
            </a:extLst>
          </p:cNvPr>
          <p:cNvSpPr txBox="1"/>
          <p:nvPr/>
        </p:nvSpPr>
        <p:spPr>
          <a:xfrm>
            <a:off x="697687" y="975540"/>
            <a:ext cx="2976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Nome completo</a:t>
            </a:r>
          </a:p>
        </p:txBody>
      </p:sp>
      <p:sp>
        <p:nvSpPr>
          <p:cNvPr id="13" name="Google Shape;355;g13232dfa5b7_0_352">
            <a:extLst>
              <a:ext uri="{FF2B5EF4-FFF2-40B4-BE49-F238E27FC236}">
                <a16:creationId xmlns:a16="http://schemas.microsoft.com/office/drawing/2014/main" id="{34B8C6A5-11A6-027F-D9DB-8DA580350AE2}"/>
              </a:ext>
            </a:extLst>
          </p:cNvPr>
          <p:cNvSpPr txBox="1"/>
          <p:nvPr/>
        </p:nvSpPr>
        <p:spPr>
          <a:xfrm>
            <a:off x="697686" y="1273755"/>
            <a:ext cx="244555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pt-BR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Escreva o nome completo aqui.</a:t>
            </a:r>
          </a:p>
        </p:txBody>
      </p:sp>
      <p:cxnSp>
        <p:nvCxnSpPr>
          <p:cNvPr id="5" name="Google Shape;478;p58">
            <a:extLst>
              <a:ext uri="{FF2B5EF4-FFF2-40B4-BE49-F238E27FC236}">
                <a16:creationId xmlns:a16="http://schemas.microsoft.com/office/drawing/2014/main" id="{2D59B2B5-02C9-1817-EB1B-05AD63DF43F7}"/>
              </a:ext>
            </a:extLst>
          </p:cNvPr>
          <p:cNvCxnSpPr>
            <a:cxnSpLocks/>
          </p:cNvCxnSpPr>
          <p:nvPr/>
        </p:nvCxnSpPr>
        <p:spPr>
          <a:xfrm>
            <a:off x="289851" y="1729927"/>
            <a:ext cx="11612298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108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Google Shape;474;p58">
            <a:extLst>
              <a:ext uri="{FF2B5EF4-FFF2-40B4-BE49-F238E27FC236}">
                <a16:creationId xmlns:a16="http://schemas.microsoft.com/office/drawing/2014/main" id="{CCE685C4-944B-16EA-4E19-386214043D41}"/>
              </a:ext>
            </a:extLst>
          </p:cNvPr>
          <p:cNvSpPr txBox="1"/>
          <p:nvPr/>
        </p:nvSpPr>
        <p:spPr>
          <a:xfrm>
            <a:off x="697687" y="1957275"/>
            <a:ext cx="870432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Qual o nível de aderência da solução frente às dores apresentadas no desafio?</a:t>
            </a:r>
            <a:endParaRPr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F2EA352-0578-1A43-16EA-9FA349DB94D1}"/>
              </a:ext>
            </a:extLst>
          </p:cNvPr>
          <p:cNvSpPr/>
          <p:nvPr/>
        </p:nvSpPr>
        <p:spPr>
          <a:xfrm>
            <a:off x="800819" y="2364181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Alto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95783097-D00B-0966-B826-7C1BDF06C79A}"/>
              </a:ext>
            </a:extLst>
          </p:cNvPr>
          <p:cNvSpPr/>
          <p:nvPr/>
        </p:nvSpPr>
        <p:spPr>
          <a:xfrm>
            <a:off x="2554378" y="2361005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Médio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1B88A3C-EE27-3C2A-56E2-281F8276F3EA}"/>
              </a:ext>
            </a:extLst>
          </p:cNvPr>
          <p:cNvSpPr/>
          <p:nvPr/>
        </p:nvSpPr>
        <p:spPr>
          <a:xfrm>
            <a:off x="4307937" y="2361005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Baixo</a:t>
            </a:r>
          </a:p>
        </p:txBody>
      </p:sp>
      <p:sp>
        <p:nvSpPr>
          <p:cNvPr id="19" name="Google Shape;474;p58">
            <a:extLst>
              <a:ext uri="{FF2B5EF4-FFF2-40B4-BE49-F238E27FC236}">
                <a16:creationId xmlns:a16="http://schemas.microsoft.com/office/drawing/2014/main" id="{96F3E222-6672-464B-4B81-23F56E42B165}"/>
              </a:ext>
            </a:extLst>
          </p:cNvPr>
          <p:cNvSpPr txBox="1"/>
          <p:nvPr/>
        </p:nvSpPr>
        <p:spPr>
          <a:xfrm>
            <a:off x="697687" y="3314554"/>
            <a:ext cx="870432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Qual o nível de inovação da solução apresentada?</a:t>
            </a:r>
            <a:endParaRPr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D289C827-1374-022C-6341-19A987FC0BD6}"/>
              </a:ext>
            </a:extLst>
          </p:cNvPr>
          <p:cNvSpPr/>
          <p:nvPr/>
        </p:nvSpPr>
        <p:spPr>
          <a:xfrm>
            <a:off x="778371" y="3721460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Alto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FD95A118-DA60-9984-6AED-5361EF71B229}"/>
              </a:ext>
            </a:extLst>
          </p:cNvPr>
          <p:cNvSpPr/>
          <p:nvPr/>
        </p:nvSpPr>
        <p:spPr>
          <a:xfrm>
            <a:off x="2531930" y="3718284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Médio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E84A4D58-CF27-DC0A-5224-48FD9B19A87C}"/>
              </a:ext>
            </a:extLst>
          </p:cNvPr>
          <p:cNvSpPr/>
          <p:nvPr/>
        </p:nvSpPr>
        <p:spPr>
          <a:xfrm>
            <a:off x="4285489" y="3718284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Baixo</a:t>
            </a:r>
          </a:p>
        </p:txBody>
      </p:sp>
      <p:sp>
        <p:nvSpPr>
          <p:cNvPr id="25" name="Google Shape;474;p58">
            <a:extLst>
              <a:ext uri="{FF2B5EF4-FFF2-40B4-BE49-F238E27FC236}">
                <a16:creationId xmlns:a16="http://schemas.microsoft.com/office/drawing/2014/main" id="{E11C8330-27EF-CF89-F5C6-80154F5BD925}"/>
              </a:ext>
            </a:extLst>
          </p:cNvPr>
          <p:cNvSpPr txBox="1"/>
          <p:nvPr/>
        </p:nvSpPr>
        <p:spPr>
          <a:xfrm>
            <a:off x="697687" y="4703039"/>
            <a:ext cx="870432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 modelo de negócio apresentado atende a sua empresa?</a:t>
            </a:r>
            <a:endParaRPr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48756CAD-C900-F05A-26C4-A972F30A78D9}"/>
              </a:ext>
            </a:extLst>
          </p:cNvPr>
          <p:cNvSpPr/>
          <p:nvPr/>
        </p:nvSpPr>
        <p:spPr>
          <a:xfrm>
            <a:off x="778371" y="5100980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Sim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D24AF8D7-DF38-4D59-9A7A-EE4963E2D031}"/>
              </a:ext>
            </a:extLst>
          </p:cNvPr>
          <p:cNvSpPr/>
          <p:nvPr/>
        </p:nvSpPr>
        <p:spPr>
          <a:xfrm>
            <a:off x="2531930" y="5097804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Não</a:t>
            </a:r>
          </a:p>
        </p:txBody>
      </p:sp>
      <p:pic>
        <p:nvPicPr>
          <p:cNvPr id="29" name="Imagem 28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2B82C503-3446-E8FA-C66A-972A659B5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21782" r="63445" b="5851"/>
          <a:stretch/>
        </p:blipFill>
        <p:spPr>
          <a:xfrm>
            <a:off x="7937071" y="466344"/>
            <a:ext cx="3965078" cy="5601302"/>
          </a:xfrm>
          <a:prstGeom prst="roundRect">
            <a:avLst>
              <a:gd name="adj" fmla="val 3983"/>
            </a:avLst>
          </a:prstGeom>
        </p:spPr>
      </p:pic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F4DD47AE-26A9-593C-83F3-FAA17D1AB6DD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EB0DBBDA-0D7F-6367-A9A5-8DE73A82BC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Formulário de avaliação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Pitch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 Day</a:t>
            </a:r>
          </a:p>
        </p:txBody>
      </p:sp>
      <p:pic>
        <p:nvPicPr>
          <p:cNvPr id="34" name="Imagem 33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E7053B92-8E0C-1116-D0E0-605139A54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952480" y="1527630"/>
            <a:ext cx="1972159" cy="36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4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4C1D3-3C2A-81D7-C983-878A24DC7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0815C12-C8C4-7FB4-4F15-C20B66834F63}"/>
              </a:ext>
            </a:extLst>
          </p:cNvPr>
          <p:cNvSpPr/>
          <p:nvPr/>
        </p:nvSpPr>
        <p:spPr>
          <a:xfrm>
            <a:off x="289851" y="277265"/>
            <a:ext cx="11612298" cy="5767061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2" name="Google Shape;474;p58">
            <a:extLst>
              <a:ext uri="{FF2B5EF4-FFF2-40B4-BE49-F238E27FC236}">
                <a16:creationId xmlns:a16="http://schemas.microsoft.com/office/drawing/2014/main" id="{C9E76E99-3A56-3184-D8D9-8292DAC715FA}"/>
              </a:ext>
            </a:extLst>
          </p:cNvPr>
          <p:cNvSpPr txBox="1"/>
          <p:nvPr/>
        </p:nvSpPr>
        <p:spPr>
          <a:xfrm>
            <a:off x="697687" y="995192"/>
            <a:ext cx="870432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O time da startup tem capacidade de atender a sua empresa?</a:t>
            </a:r>
            <a:endParaRPr lang="pt-BR"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EECC134-6044-999C-D3FF-816389B0BC31}"/>
              </a:ext>
            </a:extLst>
          </p:cNvPr>
          <p:cNvSpPr/>
          <p:nvPr/>
        </p:nvSpPr>
        <p:spPr>
          <a:xfrm>
            <a:off x="800819" y="1402098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Sim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BCCB689-89B2-31BD-4CA3-36BEEAD6ABB8}"/>
              </a:ext>
            </a:extLst>
          </p:cNvPr>
          <p:cNvSpPr/>
          <p:nvPr/>
        </p:nvSpPr>
        <p:spPr>
          <a:xfrm>
            <a:off x="2554378" y="1398922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Não</a:t>
            </a:r>
          </a:p>
        </p:txBody>
      </p:sp>
      <p:sp>
        <p:nvSpPr>
          <p:cNvPr id="19" name="Google Shape;474;p58">
            <a:extLst>
              <a:ext uri="{FF2B5EF4-FFF2-40B4-BE49-F238E27FC236}">
                <a16:creationId xmlns:a16="http://schemas.microsoft.com/office/drawing/2014/main" id="{96D0916E-DA13-AC1A-1236-0BB797319DE5}"/>
              </a:ext>
            </a:extLst>
          </p:cNvPr>
          <p:cNvSpPr txBox="1"/>
          <p:nvPr/>
        </p:nvSpPr>
        <p:spPr>
          <a:xfrm>
            <a:off x="697687" y="2262824"/>
            <a:ext cx="870432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Você convidaria essa startup para a imersão?</a:t>
            </a:r>
            <a:endParaRPr lang="pt-BR" sz="1400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BCE6E608-BD81-B52A-DBC6-AFC5125B4893}"/>
              </a:ext>
            </a:extLst>
          </p:cNvPr>
          <p:cNvSpPr/>
          <p:nvPr/>
        </p:nvSpPr>
        <p:spPr>
          <a:xfrm>
            <a:off x="778371" y="2669730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Sim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92B15F48-8CFD-DA7A-E565-F0912FDDF7FE}"/>
              </a:ext>
            </a:extLst>
          </p:cNvPr>
          <p:cNvSpPr/>
          <p:nvPr/>
        </p:nvSpPr>
        <p:spPr>
          <a:xfrm>
            <a:off x="2531930" y="2666554"/>
            <a:ext cx="1604275" cy="564832"/>
          </a:xfrm>
          <a:prstGeom prst="roundRect">
            <a:avLst/>
          </a:prstGeom>
          <a:noFill/>
          <a:ln>
            <a:solidFill>
              <a:srgbClr val="917B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Não</a:t>
            </a:r>
          </a:p>
        </p:txBody>
      </p:sp>
      <p:sp>
        <p:nvSpPr>
          <p:cNvPr id="25" name="Google Shape;474;p58">
            <a:extLst>
              <a:ext uri="{FF2B5EF4-FFF2-40B4-BE49-F238E27FC236}">
                <a16:creationId xmlns:a16="http://schemas.microsoft.com/office/drawing/2014/main" id="{A19501FA-B4D5-90F8-CB92-E8AE85F7CAFF}"/>
              </a:ext>
            </a:extLst>
          </p:cNvPr>
          <p:cNvSpPr txBox="1"/>
          <p:nvPr/>
        </p:nvSpPr>
        <p:spPr>
          <a:xfrm>
            <a:off x="697687" y="3562669"/>
            <a:ext cx="870432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pt-BR" sz="1400" b="1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Deixe um comentário sobre a startup:</a:t>
            </a:r>
          </a:p>
        </p:txBody>
      </p:sp>
      <p:pic>
        <p:nvPicPr>
          <p:cNvPr id="29" name="Imagem 28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46297864-AC98-8CC8-C7CD-1C595C24FA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21782" r="63445" b="5851"/>
          <a:stretch/>
        </p:blipFill>
        <p:spPr>
          <a:xfrm>
            <a:off x="7937071" y="466344"/>
            <a:ext cx="3965078" cy="5601302"/>
          </a:xfrm>
          <a:prstGeom prst="roundRect">
            <a:avLst>
              <a:gd name="adj" fmla="val 3983"/>
            </a:avLst>
          </a:prstGeom>
        </p:spPr>
      </p:pic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BAE592B2-22B2-3990-AA64-4012D6E693EC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9E2EC122-5EE9-EF37-EA15-2ACA0FD676D3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Formulário de avaliação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Pitch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 Day</a:t>
            </a:r>
          </a:p>
        </p:txBody>
      </p:sp>
      <p:pic>
        <p:nvPicPr>
          <p:cNvPr id="34" name="Imagem 33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1E74CC15-EB0E-13DB-63CD-281E2D02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8" r="50002"/>
          <a:stretch/>
        </p:blipFill>
        <p:spPr>
          <a:xfrm flipH="1">
            <a:off x="8794435" y="2265011"/>
            <a:ext cx="2030819" cy="3601163"/>
          </a:xfrm>
          <a:prstGeom prst="rect">
            <a:avLst/>
          </a:prstGeom>
        </p:spPr>
      </p:pic>
      <p:sp>
        <p:nvSpPr>
          <p:cNvPr id="21" name="Google Shape;355;g13232dfa5b7_0_352">
            <a:extLst>
              <a:ext uri="{FF2B5EF4-FFF2-40B4-BE49-F238E27FC236}">
                <a16:creationId xmlns:a16="http://schemas.microsoft.com/office/drawing/2014/main" id="{AA5C0A6F-9742-59ED-9521-D171D59B56C0}"/>
              </a:ext>
            </a:extLst>
          </p:cNvPr>
          <p:cNvSpPr txBox="1"/>
          <p:nvPr/>
        </p:nvSpPr>
        <p:spPr>
          <a:xfrm>
            <a:off x="697686" y="3918101"/>
            <a:ext cx="761259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Estruture seu comentário em "Que bom", "Que pena", "Que tal".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pt-BR" sz="1200" dirty="0"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Use "Que bom" para destacar os pontos positivos, "Que pena" para apontar limitações ou aspectos a melhorar, e "Que tal" para sugerir alternativas ou melhorias.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pt-BR" sz="1200" dirty="0">
              <a:latin typeface="Montserrat" panose="00000500000000000000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200" b="0" u="none" strike="noStrike" cap="none" dirty="0">
                <a:latin typeface="Montserrat" panose="00000500000000000000" pitchFamily="2" charset="0"/>
                <a:ea typeface="Calibri"/>
                <a:cs typeface="Calibri"/>
                <a:sym typeface="Calibri"/>
              </a:rPr>
              <a:t>Seu feedback é fundamental para aprimorar e evoluir as ideias.</a:t>
            </a:r>
            <a:endParaRPr lang="pt-BR" b="0" u="none" strike="noStrike" cap="none" dirty="0"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4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0" ma:contentTypeDescription="Create a new document." ma:contentTypeScope="" ma:versionID="9df59f1fe1b060495324566e385a97fc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8ba1b2d2854449f74abe68aa9f73f44f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1E8810-2E86-4B28-AEA9-82363F3F0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ee5329c-066a-4f26-a2c8-b375c9a21a0b"/>
    <ds:schemaRef ds:uri="ca24610a-89d8-41ed-9d17-0839b3811cc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161</Words>
  <Application>Microsoft Office PowerPoint</Application>
  <PresentationFormat>Widescreen</PresentationFormat>
  <Paragraphs>30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14</cp:revision>
  <dcterms:created xsi:type="dcterms:W3CDTF">2023-01-17T17:16:10Z</dcterms:created>
  <dcterms:modified xsi:type="dcterms:W3CDTF">2025-03-21T15:50:17Z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