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5"/>
  </p:notesMasterIdLst>
  <p:handoutMasterIdLst>
    <p:handoutMasterId r:id="rId16"/>
  </p:handoutMasterIdLst>
  <p:sldIdLst>
    <p:sldId id="2147474058" r:id="rId8"/>
    <p:sldId id="2147473986" r:id="rId9"/>
    <p:sldId id="2147474096" r:id="rId10"/>
    <p:sldId id="2147474097" r:id="rId11"/>
    <p:sldId id="2147474095" r:id="rId12"/>
    <p:sldId id="2147474098" r:id="rId13"/>
    <p:sldId id="2147474099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474058"/>
            <p14:sldId id="2147473986"/>
            <p14:sldId id="2147474096"/>
            <p14:sldId id="2147474097"/>
            <p14:sldId id="2147474095"/>
            <p14:sldId id="2147474098"/>
            <p14:sldId id="214747409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17BE4"/>
    <a:srgbClr val="033C73"/>
    <a:srgbClr val="CC59D5"/>
    <a:srgbClr val="1BBFFF"/>
    <a:srgbClr val="B733FC"/>
    <a:srgbClr val="012965"/>
    <a:srgbClr val="8800CC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FA0825-9EDC-4165-8D7A-DF8E4A6514E8}" v="103" dt="2025-03-14T16:04:44.0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7" autoAdjust="0"/>
    <p:restoredTop sz="96283" autoAdjust="0"/>
  </p:normalViewPr>
  <p:slideViewPr>
    <p:cSldViewPr snapToGrid="0">
      <p:cViewPr>
        <p:scale>
          <a:sx n="100" d="100"/>
          <a:sy n="100" d="100"/>
        </p:scale>
        <p:origin x="259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7B7D4-3680-24CD-A65C-164810B8C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5FD661E-24FD-8CB4-9C07-2E3965C513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094CD91-7D8D-92E2-35E3-25E248749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81E110E-5100-5858-7EF5-5C4864F9FB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BCC6-E9A3-4D83-A291-4EE2FDBD94C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716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240FE-8E48-C6D4-6484-27CCCE461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A85C205-7D62-F204-7789-E83783AA8C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F96128D-7F6E-994B-B5FB-92E27C1492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45F9C83-058B-530F-3469-97813BDC2B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BCC6-E9A3-4D83-A291-4EE2FDBD94C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167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33D2A-A7DD-393E-7FF7-A4B75A76D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DAB4C9E-38F4-3337-20C3-32A89BD8B2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5EBBF41-25EC-941C-0D0A-67378E992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FDD261C-D736-2E33-BDD4-FC7BFFE40B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BCC6-E9A3-4D83-A291-4EE2FDBD94C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6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ABC0B-AB8F-E7CD-3EE9-F2A8D4CC8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9124509-66B2-9F8F-5B99-43706DC0F1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9A7D9A7-21D0-DFD2-9F56-C044760861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5FDEABB-1110-AC04-2A04-7BB6B5E38C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BCC6-E9A3-4D83-A291-4EE2FDBD94C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214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2396E-A714-E862-F7FB-1DAAC563F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2D71840-6D99-697D-B820-924D85C0A8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916A7FE-BB08-64A7-2912-772567528D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8EDC1F9-01F1-A11B-471A-5E74838EE7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BCC6-E9A3-4D83-A291-4EE2FDBD94C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415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D578F-91FF-AF77-1A3A-BC4463BB0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8A54E95-38C7-7E3D-771D-657F941BDB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550ED78-32C1-3AAF-CEA7-B2B180C386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0329760-3DFB-F66D-4A91-0E601723D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BCC6-E9A3-4D83-A291-4EE2FDBD94C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19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385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9540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F3C527B7-0AB6-80BF-24C3-E19804BB2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92A36A7-8B61-58F5-3001-D3203EBE37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0" name="Imagem 9" descr="Uma imagem contendo Texto&#10;&#10;Descrição gerada automaticamente">
            <a:extLst>
              <a:ext uri="{FF2B5EF4-FFF2-40B4-BE49-F238E27FC236}">
                <a16:creationId xmlns:a16="http://schemas.microsoft.com/office/drawing/2014/main" id="{2C2C4F68-1301-AFCC-F1A0-3C35ACDF40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1" name="Imagem 10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2F9E404-177A-5CCD-D63D-7BFF48371A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208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3011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26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81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8834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40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93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921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2.sv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B256C0E2-8330-7193-1B2A-4310065D2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5" name="Imagem 4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591CE048-A2F4-C34B-21B8-B6CDA9DEC8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>
            <a:off x="6972038" y="0"/>
            <a:ext cx="5219961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252BF2C-66CD-5E53-1A2F-C3B067DB72FF}"/>
              </a:ext>
            </a:extLst>
          </p:cNvPr>
          <p:cNvSpPr txBox="1"/>
          <p:nvPr/>
        </p:nvSpPr>
        <p:spPr>
          <a:xfrm>
            <a:off x="867589" y="862832"/>
            <a:ext cx="6104448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Framework</a:t>
            </a:r>
            <a:br>
              <a:rPr kumimoji="0" lang="pt-BR" sz="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</a:b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de </a:t>
            </a:r>
            <a:r>
              <a:rPr kumimoji="0" lang="pt-BR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rollout</a:t>
            </a:r>
            <a:br>
              <a:rPr lang="pt-BR" sz="6000" b="1" dirty="0">
                <a:solidFill>
                  <a:prstClr val="white"/>
                </a:solidFill>
                <a:latin typeface="Montserrat"/>
                <a:ea typeface="Tahoma"/>
                <a:cs typeface="Arial"/>
              </a:rPr>
            </a:b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do piloto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C157AC5-C0E1-AC0D-8081-868F1F9DDF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2D495946-49B5-852D-BD25-5E220951E4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9" name="Imagem 8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5D08CB9-CA13-CB45-CC59-CDA8E84D32F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pic>
        <p:nvPicPr>
          <p:cNvPr id="3" name="Imagem 2" descr="Balão colorido em fundo preto&#10;&#10;Descrição gerada automaticamente">
            <a:extLst>
              <a:ext uri="{FF2B5EF4-FFF2-40B4-BE49-F238E27FC236}">
                <a16:creationId xmlns:a16="http://schemas.microsoft.com/office/drawing/2014/main" id="{02E64403-D845-A9E0-8313-9795564C2B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r="7334"/>
          <a:stretch/>
        </p:blipFill>
        <p:spPr>
          <a:xfrm>
            <a:off x="6153995" y="1426995"/>
            <a:ext cx="6038004" cy="483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5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6E2BE-7DF7-E845-FF77-55DBC9BE2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A38B4632-F187-6771-06C0-E346B60E63A6}"/>
              </a:ext>
            </a:extLst>
          </p:cNvPr>
          <p:cNvSpPr/>
          <p:nvPr/>
        </p:nvSpPr>
        <p:spPr>
          <a:xfrm>
            <a:off x="289851" y="266962"/>
            <a:ext cx="11612297" cy="5743094"/>
          </a:xfrm>
          <a:prstGeom prst="roundRect">
            <a:avLst>
              <a:gd name="adj" fmla="val 378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5" name="Retângulo: Cantos Superiores Arredondados 4">
            <a:extLst>
              <a:ext uri="{FF2B5EF4-FFF2-40B4-BE49-F238E27FC236}">
                <a16:creationId xmlns:a16="http://schemas.microsoft.com/office/drawing/2014/main" id="{4E6A1C72-0DCF-BA66-D4AA-EDB689C4518A}"/>
              </a:ext>
            </a:extLst>
          </p:cNvPr>
          <p:cNvSpPr/>
          <p:nvPr/>
        </p:nvSpPr>
        <p:spPr>
          <a:xfrm>
            <a:off x="803473" y="2121997"/>
            <a:ext cx="10585054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3" name="Retângulo: Cantos Superiores Arredondados 12">
            <a:extLst>
              <a:ext uri="{FF2B5EF4-FFF2-40B4-BE49-F238E27FC236}">
                <a16:creationId xmlns:a16="http://schemas.microsoft.com/office/drawing/2014/main" id="{579E51E2-B786-67D5-EE8C-C8426F1E9214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4" name="Google Shape;555;p62">
            <a:extLst>
              <a:ext uri="{FF2B5EF4-FFF2-40B4-BE49-F238E27FC236}">
                <a16:creationId xmlns:a16="http://schemas.microsoft.com/office/drawing/2014/main" id="{D15D4DF1-F894-C46E-EB9F-07D338762283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Framework de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rollout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 do piloto</a:t>
            </a:r>
          </a:p>
        </p:txBody>
      </p:sp>
      <p:sp>
        <p:nvSpPr>
          <p:cNvPr id="19" name="Google Shape;476;p58">
            <a:extLst>
              <a:ext uri="{FF2B5EF4-FFF2-40B4-BE49-F238E27FC236}">
                <a16:creationId xmlns:a16="http://schemas.microsoft.com/office/drawing/2014/main" id="{CD4BC286-C543-24D8-54D2-8059C8FDF735}"/>
              </a:ext>
            </a:extLst>
          </p:cNvPr>
          <p:cNvSpPr txBox="1"/>
          <p:nvPr/>
        </p:nvSpPr>
        <p:spPr>
          <a:xfrm>
            <a:off x="487424" y="1049358"/>
            <a:ext cx="536947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Roboto"/>
                <a:cs typeface="Roboto"/>
                <a:sym typeface="Roboto"/>
              </a:rPr>
              <a:t>Incertezas, KPIs, Resultados Esperados e Teste</a:t>
            </a:r>
          </a:p>
        </p:txBody>
      </p:sp>
      <p:sp>
        <p:nvSpPr>
          <p:cNvPr id="20" name="Google Shape;355;g13232dfa5b7_0_352">
            <a:extLst>
              <a:ext uri="{FF2B5EF4-FFF2-40B4-BE49-F238E27FC236}">
                <a16:creationId xmlns:a16="http://schemas.microsoft.com/office/drawing/2014/main" id="{7AB7C9DF-3EE1-5267-64CB-D760575EA677}"/>
              </a:ext>
            </a:extLst>
          </p:cNvPr>
          <p:cNvSpPr txBox="1"/>
          <p:nvPr/>
        </p:nvSpPr>
        <p:spPr>
          <a:xfrm>
            <a:off x="487424" y="1418719"/>
            <a:ext cx="1052199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Quais são as incertezas, KPIs, resultados esperados e testes que serão usados para medir o sucesso do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rollout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do piloto?</a:t>
            </a:r>
          </a:p>
        </p:txBody>
      </p:sp>
      <p:graphicFrame>
        <p:nvGraphicFramePr>
          <p:cNvPr id="4" name="Tabela 2">
            <a:extLst>
              <a:ext uri="{FF2B5EF4-FFF2-40B4-BE49-F238E27FC236}">
                <a16:creationId xmlns:a16="http://schemas.microsoft.com/office/drawing/2014/main" id="{BA8B543E-7FE4-E91D-D56E-99B538784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137702"/>
              </p:ext>
            </p:extLst>
          </p:nvPr>
        </p:nvGraphicFramePr>
        <p:xfrm>
          <a:off x="803473" y="2126877"/>
          <a:ext cx="10521991" cy="3100552"/>
        </p:xfrm>
        <a:graphic>
          <a:graphicData uri="http://schemas.openxmlformats.org/drawingml/2006/table">
            <a:tbl>
              <a:tblPr firstRow="1" bandRow="1"/>
              <a:tblGrid>
                <a:gridCol w="2907915">
                  <a:extLst>
                    <a:ext uri="{9D8B030D-6E8A-4147-A177-3AD203B41FA5}">
                      <a16:colId xmlns:a16="http://schemas.microsoft.com/office/drawing/2014/main" val="3935007431"/>
                    </a:ext>
                  </a:extLst>
                </a:gridCol>
                <a:gridCol w="2115671">
                  <a:extLst>
                    <a:ext uri="{9D8B030D-6E8A-4147-A177-3AD203B41FA5}">
                      <a16:colId xmlns:a16="http://schemas.microsoft.com/office/drawing/2014/main" val="1963429144"/>
                    </a:ext>
                  </a:extLst>
                </a:gridCol>
                <a:gridCol w="2942904">
                  <a:extLst>
                    <a:ext uri="{9D8B030D-6E8A-4147-A177-3AD203B41FA5}">
                      <a16:colId xmlns:a16="http://schemas.microsoft.com/office/drawing/2014/main" val="3235486820"/>
                    </a:ext>
                  </a:extLst>
                </a:gridCol>
                <a:gridCol w="2555501">
                  <a:extLst>
                    <a:ext uri="{9D8B030D-6E8A-4147-A177-3AD203B41FA5}">
                      <a16:colId xmlns:a16="http://schemas.microsoft.com/office/drawing/2014/main" val="3769156669"/>
                    </a:ext>
                  </a:extLst>
                </a:gridCol>
              </a:tblGrid>
              <a:tr h="544894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Incertezas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KPI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Resultados esperados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Testes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949583"/>
                  </a:ext>
                </a:extLst>
              </a:tr>
              <a:tr h="2555658"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2672645"/>
                  </a:ext>
                </a:extLst>
              </a:tr>
            </a:tbl>
          </a:graphicData>
        </a:graphic>
      </p:graphicFrame>
      <p:sp>
        <p:nvSpPr>
          <p:cNvPr id="6" name="Google Shape;79;p12">
            <a:extLst>
              <a:ext uri="{FF2B5EF4-FFF2-40B4-BE49-F238E27FC236}">
                <a16:creationId xmlns:a16="http://schemas.microsoft.com/office/drawing/2014/main" id="{23665E0E-1F50-DE2E-FBFC-C7FF68BA1689}"/>
              </a:ext>
            </a:extLst>
          </p:cNvPr>
          <p:cNvSpPr txBox="1"/>
          <p:nvPr/>
        </p:nvSpPr>
        <p:spPr>
          <a:xfrm>
            <a:off x="985516" y="2898946"/>
            <a:ext cx="2497476" cy="307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1200" i="0" dirty="0">
                <a:solidFill>
                  <a:schemeClr val="tx1"/>
                </a:solidFill>
                <a:sym typeface="Poppins"/>
              </a:rPr>
              <a:t>Lorem Ipsum </a:t>
            </a:r>
            <a:r>
              <a:rPr lang="pt-BR" sz="1200" i="0" dirty="0" err="1">
                <a:solidFill>
                  <a:schemeClr val="tx1"/>
                </a:solidFill>
                <a:sym typeface="Poppins"/>
              </a:rPr>
              <a:t>Dolor</a:t>
            </a:r>
            <a:r>
              <a:rPr lang="pt-BR" sz="1200" i="0" dirty="0">
                <a:solidFill>
                  <a:schemeClr val="tx1"/>
                </a:solidFill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sym typeface="Poppins"/>
              </a:rPr>
              <a:t>Sit</a:t>
            </a:r>
            <a:r>
              <a:rPr lang="pt-BR" sz="1200" i="0" dirty="0">
                <a:solidFill>
                  <a:schemeClr val="tx1"/>
                </a:solidFill>
                <a:sym typeface="Poppins"/>
              </a:rPr>
              <a:t> </a:t>
            </a:r>
            <a:r>
              <a:rPr lang="pt-BR" sz="1200" i="0" dirty="0" err="1">
                <a:solidFill>
                  <a:schemeClr val="tx1"/>
                </a:solidFill>
                <a:sym typeface="Poppins"/>
              </a:rPr>
              <a:t>Amet</a:t>
            </a:r>
            <a:endParaRPr sz="1200" i="0" dirty="0">
              <a:solidFill>
                <a:schemeClr val="tx1"/>
              </a:solidFill>
            </a:endParaRPr>
          </a:p>
        </p:txBody>
      </p:sp>
      <p:sp>
        <p:nvSpPr>
          <p:cNvPr id="8" name="Google Shape;79;p12">
            <a:extLst>
              <a:ext uri="{FF2B5EF4-FFF2-40B4-BE49-F238E27FC236}">
                <a16:creationId xmlns:a16="http://schemas.microsoft.com/office/drawing/2014/main" id="{D4BB1282-C8C9-9AA7-8D5D-B40CC3D49F9D}"/>
              </a:ext>
            </a:extLst>
          </p:cNvPr>
          <p:cNvSpPr txBox="1"/>
          <p:nvPr/>
        </p:nvSpPr>
        <p:spPr>
          <a:xfrm>
            <a:off x="3876935" y="2898946"/>
            <a:ext cx="2064030" cy="67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 algn="l">
              <a:buClrTx/>
              <a:buFont typeface="+mj-lt"/>
              <a:buAutoNum type="arabicPeriod"/>
            </a:pPr>
            <a:r>
              <a:rPr lang="pt-BR" sz="1200" i="0" dirty="0">
                <a:solidFill>
                  <a:schemeClr val="tx1"/>
                </a:solidFill>
                <a:sym typeface="Poppins"/>
              </a:rPr>
              <a:t>Lorem</a:t>
            </a:r>
            <a:br>
              <a:rPr lang="pt-BR" sz="1200" i="0" dirty="0">
                <a:solidFill>
                  <a:schemeClr val="tx1"/>
                </a:solidFill>
                <a:sym typeface="Poppins"/>
              </a:rPr>
            </a:br>
            <a:endParaRPr lang="pt-BR" sz="1200" i="0" dirty="0">
              <a:solidFill>
                <a:schemeClr val="tx1"/>
              </a:solidFill>
              <a:sym typeface="Poppins"/>
            </a:endParaRPr>
          </a:p>
          <a:p>
            <a:pPr marL="228600" indent="-228600" algn="l">
              <a:buClrTx/>
              <a:buFont typeface="+mj-lt"/>
              <a:buAutoNum type="arabicPeriod"/>
            </a:pPr>
            <a:r>
              <a:rPr lang="pt-BR" sz="1200" i="0" dirty="0">
                <a:solidFill>
                  <a:schemeClr val="tx1"/>
                </a:solidFill>
                <a:sym typeface="Poppins"/>
              </a:rPr>
              <a:t>Ipsum</a:t>
            </a:r>
            <a:endParaRPr sz="1200" i="0" dirty="0">
              <a:solidFill>
                <a:schemeClr val="tx1"/>
              </a:solidFill>
            </a:endParaRPr>
          </a:p>
        </p:txBody>
      </p:sp>
      <p:sp>
        <p:nvSpPr>
          <p:cNvPr id="9" name="Google Shape;79;p12">
            <a:extLst>
              <a:ext uri="{FF2B5EF4-FFF2-40B4-BE49-F238E27FC236}">
                <a16:creationId xmlns:a16="http://schemas.microsoft.com/office/drawing/2014/main" id="{BC7F02B0-E47A-1F7B-8095-A9B3848143BF}"/>
              </a:ext>
            </a:extLst>
          </p:cNvPr>
          <p:cNvSpPr txBox="1"/>
          <p:nvPr/>
        </p:nvSpPr>
        <p:spPr>
          <a:xfrm>
            <a:off x="6095999" y="2898946"/>
            <a:ext cx="2064030" cy="67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 algn="l">
              <a:buClrTx/>
              <a:buFont typeface="+mj-lt"/>
              <a:buAutoNum type="arabicPeriod"/>
            </a:pPr>
            <a:r>
              <a:rPr lang="pt-BR" sz="1200" i="0" dirty="0" err="1">
                <a:solidFill>
                  <a:schemeClr val="tx1"/>
                </a:solidFill>
                <a:sym typeface="Poppins"/>
              </a:rPr>
              <a:t>xx</a:t>
            </a:r>
            <a:br>
              <a:rPr lang="pt-BR" sz="1200" i="0" dirty="0">
                <a:solidFill>
                  <a:schemeClr val="tx1"/>
                </a:solidFill>
                <a:sym typeface="Poppins"/>
              </a:rPr>
            </a:br>
            <a:endParaRPr lang="pt-BR" sz="1200" i="0" dirty="0">
              <a:solidFill>
                <a:schemeClr val="tx1"/>
              </a:solidFill>
              <a:sym typeface="Poppins"/>
            </a:endParaRPr>
          </a:p>
          <a:p>
            <a:pPr marL="228600" indent="-228600" algn="l">
              <a:buClrTx/>
              <a:buFont typeface="+mj-lt"/>
              <a:buAutoNum type="arabicPeriod"/>
            </a:pPr>
            <a:r>
              <a:rPr lang="pt-BR" sz="1200" i="0" dirty="0" err="1">
                <a:solidFill>
                  <a:schemeClr val="tx1"/>
                </a:solidFill>
              </a:rPr>
              <a:t>xx</a:t>
            </a:r>
            <a:endParaRPr sz="1200" i="0" dirty="0">
              <a:solidFill>
                <a:schemeClr val="tx1"/>
              </a:solidFill>
            </a:endParaRPr>
          </a:p>
        </p:txBody>
      </p:sp>
      <p:sp>
        <p:nvSpPr>
          <p:cNvPr id="10" name="Google Shape;79;p12">
            <a:extLst>
              <a:ext uri="{FF2B5EF4-FFF2-40B4-BE49-F238E27FC236}">
                <a16:creationId xmlns:a16="http://schemas.microsoft.com/office/drawing/2014/main" id="{970C34FF-0314-E038-BEFD-DB4E63C316BB}"/>
              </a:ext>
            </a:extLst>
          </p:cNvPr>
          <p:cNvSpPr txBox="1"/>
          <p:nvPr/>
        </p:nvSpPr>
        <p:spPr>
          <a:xfrm>
            <a:off x="8891620" y="2898946"/>
            <a:ext cx="2497476" cy="67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 algn="l">
              <a:buClrTx/>
              <a:buFont typeface="+mj-lt"/>
              <a:buAutoNum type="arabicPeriod"/>
            </a:pPr>
            <a:r>
              <a:rPr lang="pt-BR" sz="1200" i="0" dirty="0">
                <a:solidFill>
                  <a:schemeClr val="tx1"/>
                </a:solidFill>
                <a:sym typeface="Poppins"/>
              </a:rPr>
              <a:t>Lorem Ipsum </a:t>
            </a:r>
            <a:r>
              <a:rPr lang="pt-BR" sz="1200" i="0" dirty="0" err="1">
                <a:solidFill>
                  <a:schemeClr val="tx1"/>
                </a:solidFill>
                <a:sym typeface="Poppins"/>
              </a:rPr>
              <a:t>Dolor</a:t>
            </a:r>
            <a:br>
              <a:rPr lang="pt-BR" sz="1200" i="0" dirty="0">
                <a:solidFill>
                  <a:schemeClr val="tx1"/>
                </a:solidFill>
                <a:sym typeface="Poppins"/>
              </a:rPr>
            </a:br>
            <a:endParaRPr lang="pt-BR" sz="1200" i="0" dirty="0">
              <a:solidFill>
                <a:schemeClr val="tx1"/>
              </a:solidFill>
              <a:sym typeface="Poppins"/>
            </a:endParaRPr>
          </a:p>
          <a:p>
            <a:pPr marL="228600" indent="-228600" algn="l">
              <a:buClrTx/>
              <a:buFont typeface="+mj-lt"/>
              <a:buAutoNum type="arabicPeriod"/>
            </a:pPr>
            <a:r>
              <a:rPr lang="pt-BR" sz="1200" i="0" dirty="0">
                <a:solidFill>
                  <a:schemeClr val="tx1"/>
                </a:solidFill>
                <a:sym typeface="Poppins"/>
              </a:rPr>
              <a:t>Lorem Ipsum </a:t>
            </a:r>
            <a:r>
              <a:rPr lang="pt-BR" sz="1200" i="0" dirty="0" err="1">
                <a:solidFill>
                  <a:schemeClr val="tx1"/>
                </a:solidFill>
                <a:sym typeface="Poppins"/>
              </a:rPr>
              <a:t>Dolor</a:t>
            </a:r>
            <a:endParaRPr sz="12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29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70482-86BD-484A-61A2-8272E9F74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9C9C61DD-A93D-FF36-2EEF-8C0ED7D11708}"/>
              </a:ext>
            </a:extLst>
          </p:cNvPr>
          <p:cNvSpPr/>
          <p:nvPr/>
        </p:nvSpPr>
        <p:spPr>
          <a:xfrm>
            <a:off x="289851" y="266962"/>
            <a:ext cx="11612297" cy="5743094"/>
          </a:xfrm>
          <a:prstGeom prst="roundRect">
            <a:avLst>
              <a:gd name="adj" fmla="val 378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13" name="Retângulo: Cantos Superiores Arredondados 12">
            <a:extLst>
              <a:ext uri="{FF2B5EF4-FFF2-40B4-BE49-F238E27FC236}">
                <a16:creationId xmlns:a16="http://schemas.microsoft.com/office/drawing/2014/main" id="{0D8126AC-985C-FA2B-3D89-994FEE5D0F3D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4" name="Google Shape;555;p62">
            <a:extLst>
              <a:ext uri="{FF2B5EF4-FFF2-40B4-BE49-F238E27FC236}">
                <a16:creationId xmlns:a16="http://schemas.microsoft.com/office/drawing/2014/main" id="{4C7936DD-4D24-D0B7-7634-206065FF0B06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Framework de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rollout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 do piloto</a:t>
            </a:r>
          </a:p>
        </p:txBody>
      </p:sp>
      <p:sp>
        <p:nvSpPr>
          <p:cNvPr id="19" name="Google Shape;476;p58">
            <a:extLst>
              <a:ext uri="{FF2B5EF4-FFF2-40B4-BE49-F238E27FC236}">
                <a16:creationId xmlns:a16="http://schemas.microsoft.com/office/drawing/2014/main" id="{4993BFBF-16A7-0F51-2BAA-965C228519A6}"/>
              </a:ext>
            </a:extLst>
          </p:cNvPr>
          <p:cNvSpPr txBox="1"/>
          <p:nvPr/>
        </p:nvSpPr>
        <p:spPr>
          <a:xfrm>
            <a:off x="487424" y="1049358"/>
            <a:ext cx="536947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Roboto"/>
                <a:cs typeface="Roboto"/>
                <a:sym typeface="Roboto"/>
              </a:rPr>
              <a:t>Ganhos</a:t>
            </a:r>
          </a:p>
        </p:txBody>
      </p:sp>
      <p:sp>
        <p:nvSpPr>
          <p:cNvPr id="20" name="Google Shape;355;g13232dfa5b7_0_352">
            <a:extLst>
              <a:ext uri="{FF2B5EF4-FFF2-40B4-BE49-F238E27FC236}">
                <a16:creationId xmlns:a16="http://schemas.microsoft.com/office/drawing/2014/main" id="{E48680FF-CDAE-52D2-B5D1-280EDB8CFEEE}"/>
              </a:ext>
            </a:extLst>
          </p:cNvPr>
          <p:cNvSpPr txBox="1"/>
          <p:nvPr/>
        </p:nvSpPr>
        <p:spPr>
          <a:xfrm>
            <a:off x="487424" y="1363277"/>
            <a:ext cx="311638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Tangíveis e Intangíveis</a:t>
            </a:r>
          </a:p>
        </p:txBody>
      </p:sp>
      <p:cxnSp>
        <p:nvCxnSpPr>
          <p:cNvPr id="3" name="Google Shape;478;p58">
            <a:extLst>
              <a:ext uri="{FF2B5EF4-FFF2-40B4-BE49-F238E27FC236}">
                <a16:creationId xmlns:a16="http://schemas.microsoft.com/office/drawing/2014/main" id="{6953F91B-C568-0EA7-7522-26789DB6B4DF}"/>
              </a:ext>
            </a:extLst>
          </p:cNvPr>
          <p:cNvCxnSpPr>
            <a:cxnSpLocks/>
          </p:cNvCxnSpPr>
          <p:nvPr/>
        </p:nvCxnSpPr>
        <p:spPr>
          <a:xfrm>
            <a:off x="6096000" y="792169"/>
            <a:ext cx="0" cy="5217887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540000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Google Shape;524;g11fd9810325_0_419">
            <a:extLst>
              <a:ext uri="{FF2B5EF4-FFF2-40B4-BE49-F238E27FC236}">
                <a16:creationId xmlns:a16="http://schemas.microsoft.com/office/drawing/2014/main" id="{DCC1D31F-744B-DC7F-1AC2-81579097AAC3}"/>
              </a:ext>
            </a:extLst>
          </p:cNvPr>
          <p:cNvSpPr txBox="1"/>
          <p:nvPr/>
        </p:nvSpPr>
        <p:spPr>
          <a:xfrm>
            <a:off x="6368849" y="1049358"/>
            <a:ext cx="29760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400" b="1" i="0" u="none" strike="noStrike" cap="none" dirty="0">
                <a:solidFill>
                  <a:schemeClr val="tx1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Tamanho da oportunidade</a:t>
            </a:r>
          </a:p>
        </p:txBody>
      </p:sp>
      <p:sp>
        <p:nvSpPr>
          <p:cNvPr id="15" name="Google Shape;525;g11fd9810325_0_419">
            <a:extLst>
              <a:ext uri="{FF2B5EF4-FFF2-40B4-BE49-F238E27FC236}">
                <a16:creationId xmlns:a16="http://schemas.microsoft.com/office/drawing/2014/main" id="{55B9E1C0-35DE-CC48-8859-85DD5622B926}"/>
              </a:ext>
            </a:extLst>
          </p:cNvPr>
          <p:cNvSpPr txBox="1"/>
          <p:nvPr/>
        </p:nvSpPr>
        <p:spPr>
          <a:xfrm>
            <a:off x="6368849" y="1363277"/>
            <a:ext cx="4935644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50" b="0" u="none" strike="noStrike" cap="none" dirty="0">
                <a:solidFill>
                  <a:schemeClr val="dk1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Avaliar o tamanho do mercado e o segmento em que a startup se encontra. Para calcular o tamanho da oportunidade, sugerimos utilizar o TAM SAM SOM.</a:t>
            </a:r>
            <a:endParaRPr sz="1050" b="0" u="none" strike="noStrike" cap="none" dirty="0">
              <a:solidFill>
                <a:schemeClr val="dk1"/>
              </a:solidFill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391;g13232dfa5b7_0_352">
            <a:extLst>
              <a:ext uri="{FF2B5EF4-FFF2-40B4-BE49-F238E27FC236}">
                <a16:creationId xmlns:a16="http://schemas.microsoft.com/office/drawing/2014/main" id="{055CF39A-9770-64BE-B897-AED4D165D999}"/>
              </a:ext>
            </a:extLst>
          </p:cNvPr>
          <p:cNvSpPr/>
          <p:nvPr/>
        </p:nvSpPr>
        <p:spPr>
          <a:xfrm>
            <a:off x="6491448" y="4539027"/>
            <a:ext cx="164100" cy="1641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524;g11fd9810325_0_419">
            <a:extLst>
              <a:ext uri="{FF2B5EF4-FFF2-40B4-BE49-F238E27FC236}">
                <a16:creationId xmlns:a16="http://schemas.microsoft.com/office/drawing/2014/main" id="{5C2A9C71-5F76-9C31-51A9-527D6195700A}"/>
              </a:ext>
            </a:extLst>
          </p:cNvPr>
          <p:cNvSpPr txBox="1"/>
          <p:nvPr/>
        </p:nvSpPr>
        <p:spPr>
          <a:xfrm>
            <a:off x="6368849" y="3854447"/>
            <a:ext cx="29760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400" b="1" i="0" u="none" strike="noStrike" cap="none" dirty="0">
                <a:solidFill>
                  <a:schemeClr val="tx1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Modelo de contratação</a:t>
            </a:r>
          </a:p>
        </p:txBody>
      </p:sp>
      <p:sp>
        <p:nvSpPr>
          <p:cNvPr id="23" name="Google Shape;525;g11fd9810325_0_419">
            <a:extLst>
              <a:ext uri="{FF2B5EF4-FFF2-40B4-BE49-F238E27FC236}">
                <a16:creationId xmlns:a16="http://schemas.microsoft.com/office/drawing/2014/main" id="{1F709973-7C68-9821-E30B-CB4A69817F8A}"/>
              </a:ext>
            </a:extLst>
          </p:cNvPr>
          <p:cNvSpPr txBox="1"/>
          <p:nvPr/>
        </p:nvSpPr>
        <p:spPr>
          <a:xfrm>
            <a:off x="6368849" y="4120022"/>
            <a:ext cx="5047572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50" b="0" u="none" strike="noStrike" cap="none" dirty="0">
                <a:solidFill>
                  <a:schemeClr val="dk1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Determine o tipo de contrato entre as partes.</a:t>
            </a:r>
            <a:endParaRPr sz="1050" b="0" u="none" strike="noStrike" cap="none" dirty="0">
              <a:solidFill>
                <a:schemeClr val="dk1"/>
              </a:solidFill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498;g13232dfa5b7_0_379">
            <a:extLst>
              <a:ext uri="{FF2B5EF4-FFF2-40B4-BE49-F238E27FC236}">
                <a16:creationId xmlns:a16="http://schemas.microsoft.com/office/drawing/2014/main" id="{D247023F-F107-168F-C0BA-98B32456A537}"/>
              </a:ext>
            </a:extLst>
          </p:cNvPr>
          <p:cNvSpPr txBox="1"/>
          <p:nvPr/>
        </p:nvSpPr>
        <p:spPr>
          <a:xfrm>
            <a:off x="6727036" y="4490292"/>
            <a:ext cx="18831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1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SaaS</a:t>
            </a:r>
            <a:endParaRPr sz="1100" b="0" i="0" u="none" strike="noStrike" cap="none">
              <a:solidFill>
                <a:schemeClr val="dk1"/>
              </a:solidFill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500;g13232dfa5b7_0_379">
            <a:extLst>
              <a:ext uri="{FF2B5EF4-FFF2-40B4-BE49-F238E27FC236}">
                <a16:creationId xmlns:a16="http://schemas.microsoft.com/office/drawing/2014/main" id="{5F035BBA-4DB1-85CB-837B-4C6120A71071}"/>
              </a:ext>
            </a:extLst>
          </p:cNvPr>
          <p:cNvSpPr txBox="1"/>
          <p:nvPr/>
        </p:nvSpPr>
        <p:spPr>
          <a:xfrm>
            <a:off x="6727036" y="4839018"/>
            <a:ext cx="18831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1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Codev</a:t>
            </a:r>
            <a:endParaRPr sz="1100" b="0" i="0" u="none" strike="noStrike" cap="none">
              <a:solidFill>
                <a:schemeClr val="dk1"/>
              </a:solidFill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502;g13232dfa5b7_0_379">
            <a:extLst>
              <a:ext uri="{FF2B5EF4-FFF2-40B4-BE49-F238E27FC236}">
                <a16:creationId xmlns:a16="http://schemas.microsoft.com/office/drawing/2014/main" id="{C0C067B5-5F33-188E-5BF8-276D4FCB2E01}"/>
              </a:ext>
            </a:extLst>
          </p:cNvPr>
          <p:cNvSpPr txBox="1"/>
          <p:nvPr/>
        </p:nvSpPr>
        <p:spPr>
          <a:xfrm>
            <a:off x="8924013" y="4490292"/>
            <a:ext cx="2918555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1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Aquisição de hardware/software</a:t>
            </a:r>
            <a:endParaRPr sz="1100" b="0" i="0" u="none" strike="noStrike" cap="none">
              <a:solidFill>
                <a:schemeClr val="dk1"/>
              </a:solidFill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504;g13232dfa5b7_0_379">
            <a:extLst>
              <a:ext uri="{FF2B5EF4-FFF2-40B4-BE49-F238E27FC236}">
                <a16:creationId xmlns:a16="http://schemas.microsoft.com/office/drawing/2014/main" id="{0FC61533-4839-1159-D3A3-0D226AAEE562}"/>
              </a:ext>
            </a:extLst>
          </p:cNvPr>
          <p:cNvSpPr txBox="1"/>
          <p:nvPr/>
        </p:nvSpPr>
        <p:spPr>
          <a:xfrm>
            <a:off x="8924014" y="4839018"/>
            <a:ext cx="25452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1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Desenvolvimento sob medida</a:t>
            </a:r>
            <a:endParaRPr sz="1100" b="0" i="0" u="none" strike="noStrike" cap="none">
              <a:solidFill>
                <a:schemeClr val="dk1"/>
              </a:solidFill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506;g13232dfa5b7_0_379">
            <a:extLst>
              <a:ext uri="{FF2B5EF4-FFF2-40B4-BE49-F238E27FC236}">
                <a16:creationId xmlns:a16="http://schemas.microsoft.com/office/drawing/2014/main" id="{8538DCFF-836F-39F2-45DC-9873CBC1910C}"/>
              </a:ext>
            </a:extLst>
          </p:cNvPr>
          <p:cNvSpPr txBox="1"/>
          <p:nvPr/>
        </p:nvSpPr>
        <p:spPr>
          <a:xfrm>
            <a:off x="8924013" y="5175224"/>
            <a:ext cx="3022676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1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Acordo de cooperação comercial</a:t>
            </a:r>
            <a:endParaRPr sz="1100" b="0" i="0" u="none" strike="noStrike" cap="none">
              <a:solidFill>
                <a:schemeClr val="dk1"/>
              </a:solidFill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508;g13232dfa5b7_0_379">
            <a:extLst>
              <a:ext uri="{FF2B5EF4-FFF2-40B4-BE49-F238E27FC236}">
                <a16:creationId xmlns:a16="http://schemas.microsoft.com/office/drawing/2014/main" id="{E2CF4B6E-44B4-C732-3229-F196ED469F70}"/>
              </a:ext>
            </a:extLst>
          </p:cNvPr>
          <p:cNvSpPr txBox="1"/>
          <p:nvPr/>
        </p:nvSpPr>
        <p:spPr>
          <a:xfrm>
            <a:off x="6727036" y="5175224"/>
            <a:ext cx="25452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1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Prestação de serviço</a:t>
            </a:r>
            <a:endParaRPr sz="1100" b="0" i="0" u="none" strike="noStrike" cap="none">
              <a:solidFill>
                <a:schemeClr val="dk1"/>
              </a:solidFill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91;g13232dfa5b7_0_352">
            <a:extLst>
              <a:ext uri="{FF2B5EF4-FFF2-40B4-BE49-F238E27FC236}">
                <a16:creationId xmlns:a16="http://schemas.microsoft.com/office/drawing/2014/main" id="{69BE68C1-0790-A2A5-5031-F45C3C69DE74}"/>
              </a:ext>
            </a:extLst>
          </p:cNvPr>
          <p:cNvSpPr/>
          <p:nvPr/>
        </p:nvSpPr>
        <p:spPr>
          <a:xfrm>
            <a:off x="6491448" y="4887753"/>
            <a:ext cx="164100" cy="1641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91;g13232dfa5b7_0_352">
            <a:extLst>
              <a:ext uri="{FF2B5EF4-FFF2-40B4-BE49-F238E27FC236}">
                <a16:creationId xmlns:a16="http://schemas.microsoft.com/office/drawing/2014/main" id="{808E3616-FC1E-170B-9E60-3888DA8B6E55}"/>
              </a:ext>
            </a:extLst>
          </p:cNvPr>
          <p:cNvSpPr/>
          <p:nvPr/>
        </p:nvSpPr>
        <p:spPr>
          <a:xfrm>
            <a:off x="6491448" y="5223959"/>
            <a:ext cx="164100" cy="1641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91;g13232dfa5b7_0_352">
            <a:extLst>
              <a:ext uri="{FF2B5EF4-FFF2-40B4-BE49-F238E27FC236}">
                <a16:creationId xmlns:a16="http://schemas.microsoft.com/office/drawing/2014/main" id="{C5793D70-F43B-EB3B-3ED2-8527E9436670}"/>
              </a:ext>
            </a:extLst>
          </p:cNvPr>
          <p:cNvSpPr/>
          <p:nvPr/>
        </p:nvSpPr>
        <p:spPr>
          <a:xfrm>
            <a:off x="8759912" y="4887753"/>
            <a:ext cx="164100" cy="1641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91;g13232dfa5b7_0_352">
            <a:extLst>
              <a:ext uri="{FF2B5EF4-FFF2-40B4-BE49-F238E27FC236}">
                <a16:creationId xmlns:a16="http://schemas.microsoft.com/office/drawing/2014/main" id="{CA3BAEA0-C24E-B8CD-4FEE-AEE5432E18DF}"/>
              </a:ext>
            </a:extLst>
          </p:cNvPr>
          <p:cNvSpPr/>
          <p:nvPr/>
        </p:nvSpPr>
        <p:spPr>
          <a:xfrm>
            <a:off x="8759912" y="5223959"/>
            <a:ext cx="164100" cy="1641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391;g13232dfa5b7_0_352">
            <a:extLst>
              <a:ext uri="{FF2B5EF4-FFF2-40B4-BE49-F238E27FC236}">
                <a16:creationId xmlns:a16="http://schemas.microsoft.com/office/drawing/2014/main" id="{66DD96E1-D981-1C0C-65EF-E39B795A695A}"/>
              </a:ext>
            </a:extLst>
          </p:cNvPr>
          <p:cNvSpPr/>
          <p:nvPr/>
        </p:nvSpPr>
        <p:spPr>
          <a:xfrm>
            <a:off x="8759912" y="4539027"/>
            <a:ext cx="164100" cy="1641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36" name="Google Shape;478;p58">
            <a:extLst>
              <a:ext uri="{FF2B5EF4-FFF2-40B4-BE49-F238E27FC236}">
                <a16:creationId xmlns:a16="http://schemas.microsoft.com/office/drawing/2014/main" id="{21DD1355-7B82-674F-BF54-7744E4FCD452}"/>
              </a:ext>
            </a:extLst>
          </p:cNvPr>
          <p:cNvCxnSpPr>
            <a:cxnSpLocks/>
          </p:cNvCxnSpPr>
          <p:nvPr/>
        </p:nvCxnSpPr>
        <p:spPr>
          <a:xfrm flipH="1">
            <a:off x="6096000" y="3649388"/>
            <a:ext cx="5806148" cy="0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C771B686-89B5-C0AA-C8C1-6F21F7704D53}"/>
              </a:ext>
            </a:extLst>
          </p:cNvPr>
          <p:cNvSpPr/>
          <p:nvPr/>
        </p:nvSpPr>
        <p:spPr>
          <a:xfrm>
            <a:off x="5433736" y="1097002"/>
            <a:ext cx="359873" cy="359873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5438E479-119D-1BAE-9039-663125A3855A}"/>
              </a:ext>
            </a:extLst>
          </p:cNvPr>
          <p:cNvSpPr/>
          <p:nvPr/>
        </p:nvSpPr>
        <p:spPr>
          <a:xfrm>
            <a:off x="11289277" y="1097002"/>
            <a:ext cx="359873" cy="359873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4" descr="Ícone&#10;&#10;Descrição gerada automaticamente">
            <a:extLst>
              <a:ext uri="{FF2B5EF4-FFF2-40B4-BE49-F238E27FC236}">
                <a16:creationId xmlns:a16="http://schemas.microsoft.com/office/drawing/2014/main" id="{AA2C7EED-1EE6-5514-8ADB-040ADC92B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452" y="1140260"/>
            <a:ext cx="27622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Ícone&#10;&#10;Descrição gerada automaticamente">
            <a:extLst>
              <a:ext uri="{FF2B5EF4-FFF2-40B4-BE49-F238E27FC236}">
                <a16:creationId xmlns:a16="http://schemas.microsoft.com/office/drawing/2014/main" id="{D1FE912B-DA32-426C-B1CD-C6E240471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207" y="1140260"/>
            <a:ext cx="27622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C3B16CBB-F855-E728-FCC1-896A4B58E73B}"/>
              </a:ext>
            </a:extLst>
          </p:cNvPr>
          <p:cNvSpPr/>
          <p:nvPr/>
        </p:nvSpPr>
        <p:spPr>
          <a:xfrm>
            <a:off x="11289277" y="3923478"/>
            <a:ext cx="359873" cy="359873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5" descr="Ícone&#10;&#10;Descrição gerada automaticamente">
            <a:extLst>
              <a:ext uri="{FF2B5EF4-FFF2-40B4-BE49-F238E27FC236}">
                <a16:creationId xmlns:a16="http://schemas.microsoft.com/office/drawing/2014/main" id="{42069DAC-DD2F-9C49-3E6C-FE876DA2C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5937" y="3996254"/>
            <a:ext cx="251114" cy="24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tângulo: Cantos Superiores Arredondados 44">
            <a:extLst>
              <a:ext uri="{FF2B5EF4-FFF2-40B4-BE49-F238E27FC236}">
                <a16:creationId xmlns:a16="http://schemas.microsoft.com/office/drawing/2014/main" id="{B11562AE-5ABA-0A77-393C-4754343D485D}"/>
              </a:ext>
            </a:extLst>
          </p:cNvPr>
          <p:cNvSpPr/>
          <p:nvPr/>
        </p:nvSpPr>
        <p:spPr>
          <a:xfrm>
            <a:off x="593537" y="1904549"/>
            <a:ext cx="5127052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graphicFrame>
        <p:nvGraphicFramePr>
          <p:cNvPr id="46" name="Tabela 2">
            <a:extLst>
              <a:ext uri="{FF2B5EF4-FFF2-40B4-BE49-F238E27FC236}">
                <a16:creationId xmlns:a16="http://schemas.microsoft.com/office/drawing/2014/main" id="{977E91E6-6B1A-04A7-31F8-DE98B7487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46507"/>
              </p:ext>
            </p:extLst>
          </p:nvPr>
        </p:nvGraphicFramePr>
        <p:xfrm>
          <a:off x="593537" y="1892602"/>
          <a:ext cx="5127051" cy="3459333"/>
        </p:xfrm>
        <a:graphic>
          <a:graphicData uri="http://schemas.openxmlformats.org/drawingml/2006/table">
            <a:tbl>
              <a:tblPr firstRow="1" bandRow="1"/>
              <a:tblGrid>
                <a:gridCol w="2574385">
                  <a:extLst>
                    <a:ext uri="{9D8B030D-6E8A-4147-A177-3AD203B41FA5}">
                      <a16:colId xmlns:a16="http://schemas.microsoft.com/office/drawing/2014/main" val="3935007431"/>
                    </a:ext>
                  </a:extLst>
                </a:gridCol>
                <a:gridCol w="2552666">
                  <a:extLst>
                    <a:ext uri="{9D8B030D-6E8A-4147-A177-3AD203B41FA5}">
                      <a16:colId xmlns:a16="http://schemas.microsoft.com/office/drawing/2014/main" val="1963429144"/>
                    </a:ext>
                  </a:extLst>
                </a:gridCol>
              </a:tblGrid>
              <a:tr h="545798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Montserrat" pitchFamily="2" charset="0"/>
                          <a:cs typeface="Calibri" panose="020F0502020204030204" pitchFamily="34" charset="0"/>
                        </a:rPr>
                        <a:t>Tangíveis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Montserrat" pitchFamily="2" charset="0"/>
                          <a:cs typeface="Calibri" panose="020F0502020204030204" pitchFamily="34" charset="0"/>
                        </a:rPr>
                        <a:t>Intangíveis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949583"/>
                  </a:ext>
                </a:extLst>
              </a:tr>
              <a:tr h="2913535"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2672645"/>
                  </a:ext>
                </a:extLst>
              </a:tr>
            </a:tbl>
          </a:graphicData>
        </a:graphic>
      </p:graphicFrame>
      <p:sp>
        <p:nvSpPr>
          <p:cNvPr id="47" name="Google Shape;79;p12">
            <a:extLst>
              <a:ext uri="{FF2B5EF4-FFF2-40B4-BE49-F238E27FC236}">
                <a16:creationId xmlns:a16="http://schemas.microsoft.com/office/drawing/2014/main" id="{771B9203-B676-B941-12C1-08232B33928F}"/>
              </a:ext>
            </a:extLst>
          </p:cNvPr>
          <p:cNvSpPr txBox="1"/>
          <p:nvPr/>
        </p:nvSpPr>
        <p:spPr>
          <a:xfrm>
            <a:off x="739719" y="2589164"/>
            <a:ext cx="2228312" cy="67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200" i="0" dirty="0">
                <a:solidFill>
                  <a:schemeClr val="tx1">
                    <a:lumMod val="85000"/>
                    <a:lumOff val="15000"/>
                  </a:schemeClr>
                </a:solidFill>
                <a:sym typeface="Poppins"/>
              </a:rPr>
              <a:t>São aqueles que podem ter o seu valor medido em termos monetários.</a:t>
            </a:r>
            <a:endParaRPr lang="pt-BR" sz="1200" i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8" name="Google Shape;79;p12">
            <a:extLst>
              <a:ext uri="{FF2B5EF4-FFF2-40B4-BE49-F238E27FC236}">
                <a16:creationId xmlns:a16="http://schemas.microsoft.com/office/drawing/2014/main" id="{B7AD7E5A-8D7E-D5C9-8640-17DE6190BB2A}"/>
              </a:ext>
            </a:extLst>
          </p:cNvPr>
          <p:cNvSpPr txBox="1"/>
          <p:nvPr/>
        </p:nvSpPr>
        <p:spPr>
          <a:xfrm>
            <a:off x="3352951" y="2589164"/>
            <a:ext cx="2228312" cy="123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200" i="0" dirty="0">
                <a:solidFill>
                  <a:schemeClr val="tx1">
                    <a:lumMod val="85000"/>
                    <a:lumOff val="15000"/>
                  </a:schemeClr>
                </a:solidFill>
                <a:sym typeface="Poppins"/>
              </a:rPr>
              <a:t>São aqueles que não são possíveis ter o seu valor medido em termos monetários, mas que trazem um aumento de valor para a BSCI.</a:t>
            </a:r>
          </a:p>
        </p:txBody>
      </p:sp>
    </p:spTree>
    <p:extLst>
      <p:ext uri="{BB962C8B-B14F-4D97-AF65-F5344CB8AC3E}">
        <p14:creationId xmlns:p14="http://schemas.microsoft.com/office/powerpoint/2010/main" val="29679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F9F4A-8CA9-5ACE-1DEE-7E477D424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5D61EC3-809A-E0D7-1515-DDC14708F8CD}"/>
              </a:ext>
            </a:extLst>
          </p:cNvPr>
          <p:cNvSpPr/>
          <p:nvPr/>
        </p:nvSpPr>
        <p:spPr>
          <a:xfrm>
            <a:off x="289851" y="266962"/>
            <a:ext cx="11612297" cy="5743094"/>
          </a:xfrm>
          <a:prstGeom prst="roundRect">
            <a:avLst>
              <a:gd name="adj" fmla="val 378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id="{9E1F382E-F6F4-07F4-42B3-17A328859EEA}"/>
              </a:ext>
            </a:extLst>
          </p:cNvPr>
          <p:cNvSpPr/>
          <p:nvPr/>
        </p:nvSpPr>
        <p:spPr>
          <a:xfrm>
            <a:off x="6498534" y="3613057"/>
            <a:ext cx="4951628" cy="4340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60" name="Retângulo: Cantos Arredondados 59">
            <a:extLst>
              <a:ext uri="{FF2B5EF4-FFF2-40B4-BE49-F238E27FC236}">
                <a16:creationId xmlns:a16="http://schemas.microsoft.com/office/drawing/2014/main" id="{F6DA85FA-97AA-B3FC-5848-96D36919642E}"/>
              </a:ext>
            </a:extLst>
          </p:cNvPr>
          <p:cNvSpPr/>
          <p:nvPr/>
        </p:nvSpPr>
        <p:spPr>
          <a:xfrm>
            <a:off x="6498534" y="1783284"/>
            <a:ext cx="4951628" cy="4340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61" name="Google Shape;439;g13232dfa5b7_0_371">
            <a:extLst>
              <a:ext uri="{FF2B5EF4-FFF2-40B4-BE49-F238E27FC236}">
                <a16:creationId xmlns:a16="http://schemas.microsoft.com/office/drawing/2014/main" id="{95A33FC1-D44C-E939-9472-5D4C1E5C3A2C}"/>
              </a:ext>
            </a:extLst>
          </p:cNvPr>
          <p:cNvSpPr txBox="1"/>
          <p:nvPr/>
        </p:nvSpPr>
        <p:spPr>
          <a:xfrm>
            <a:off x="6964791" y="1844285"/>
            <a:ext cx="8229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pt-BR" sz="1400" b="1" i="0" u="none" strike="noStrike" cap="none" dirty="0">
                <a:solidFill>
                  <a:schemeClr val="bg1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Onde:</a:t>
            </a:r>
          </a:p>
        </p:txBody>
      </p:sp>
      <p:sp>
        <p:nvSpPr>
          <p:cNvPr id="62" name="Google Shape;441;g13232dfa5b7_0_371">
            <a:extLst>
              <a:ext uri="{FF2B5EF4-FFF2-40B4-BE49-F238E27FC236}">
                <a16:creationId xmlns:a16="http://schemas.microsoft.com/office/drawing/2014/main" id="{B6018479-9CC8-5267-BD5E-FEECAA9A3D9A}"/>
              </a:ext>
            </a:extLst>
          </p:cNvPr>
          <p:cNvSpPr txBox="1"/>
          <p:nvPr/>
        </p:nvSpPr>
        <p:spPr>
          <a:xfrm>
            <a:off x="6912206" y="3660326"/>
            <a:ext cx="16518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pt-BR" sz="1400" b="1" i="0" u="none" strike="noStrike" cap="none" dirty="0">
                <a:solidFill>
                  <a:schemeClr val="bg1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Quem:</a:t>
            </a:r>
          </a:p>
        </p:txBody>
      </p:sp>
      <p:pic>
        <p:nvPicPr>
          <p:cNvPr id="63" name="Picture 2" descr="Forma&#10;&#10;Descrição gerada automaticamente com confiança baixa">
            <a:extLst>
              <a:ext uri="{FF2B5EF4-FFF2-40B4-BE49-F238E27FC236}">
                <a16:creationId xmlns:a16="http://schemas.microsoft.com/office/drawing/2014/main" id="{C241D530-4A39-C35D-EE7E-6324220A8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558" y="1859059"/>
            <a:ext cx="312519" cy="312519"/>
          </a:xfrm>
          <a:prstGeom prst="rect">
            <a:avLst/>
          </a:prstGeom>
          <a:noFill/>
        </p:spPr>
      </p:pic>
      <p:pic>
        <p:nvPicPr>
          <p:cNvPr id="64" name="Picture 4" descr="Forma&#10;&#10;Descrição gerada automaticamente com confiança baixa">
            <a:extLst>
              <a:ext uri="{FF2B5EF4-FFF2-40B4-BE49-F238E27FC236}">
                <a16:creationId xmlns:a16="http://schemas.microsoft.com/office/drawing/2014/main" id="{7570FF81-1273-2223-AD5F-F9E158311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266" y="3684829"/>
            <a:ext cx="313200" cy="313200"/>
          </a:xfrm>
          <a:prstGeom prst="rect">
            <a:avLst/>
          </a:prstGeom>
          <a:noFill/>
        </p:spPr>
      </p:pic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EE542CE0-E09B-9C65-B53B-79C38B4AED7A}"/>
              </a:ext>
            </a:extLst>
          </p:cNvPr>
          <p:cNvSpPr/>
          <p:nvPr/>
        </p:nvSpPr>
        <p:spPr>
          <a:xfrm>
            <a:off x="579701" y="3613057"/>
            <a:ext cx="5073277" cy="4340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F4CC0F79-00DB-5F01-CEAE-80CBC40D6913}"/>
              </a:ext>
            </a:extLst>
          </p:cNvPr>
          <p:cNvSpPr/>
          <p:nvPr/>
        </p:nvSpPr>
        <p:spPr>
          <a:xfrm>
            <a:off x="579701" y="1783284"/>
            <a:ext cx="5073277" cy="4340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3" name="Retângulo: Cantos Superiores Arredondados 12">
            <a:extLst>
              <a:ext uri="{FF2B5EF4-FFF2-40B4-BE49-F238E27FC236}">
                <a16:creationId xmlns:a16="http://schemas.microsoft.com/office/drawing/2014/main" id="{53DA7C64-8CAC-623D-7D19-540002A5AA60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4" name="Google Shape;555;p62">
            <a:extLst>
              <a:ext uri="{FF2B5EF4-FFF2-40B4-BE49-F238E27FC236}">
                <a16:creationId xmlns:a16="http://schemas.microsoft.com/office/drawing/2014/main" id="{0C4F8BD1-37B9-D238-82AD-9E0DAB0E96F2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Framework de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rollout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 do piloto</a:t>
            </a:r>
          </a:p>
        </p:txBody>
      </p:sp>
      <p:sp>
        <p:nvSpPr>
          <p:cNvPr id="19" name="Google Shape;476;p58">
            <a:extLst>
              <a:ext uri="{FF2B5EF4-FFF2-40B4-BE49-F238E27FC236}">
                <a16:creationId xmlns:a16="http://schemas.microsoft.com/office/drawing/2014/main" id="{793CA2FA-8FF9-103E-3723-1938EAAFF031}"/>
              </a:ext>
            </a:extLst>
          </p:cNvPr>
          <p:cNvSpPr txBox="1"/>
          <p:nvPr/>
        </p:nvSpPr>
        <p:spPr>
          <a:xfrm>
            <a:off x="487424" y="1049358"/>
            <a:ext cx="536947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Roboto"/>
                <a:cs typeface="Roboto"/>
                <a:sym typeface="Roboto"/>
              </a:rPr>
              <a:t>Escopo</a:t>
            </a:r>
          </a:p>
        </p:txBody>
      </p:sp>
      <p:sp>
        <p:nvSpPr>
          <p:cNvPr id="20" name="Google Shape;355;g13232dfa5b7_0_352">
            <a:extLst>
              <a:ext uri="{FF2B5EF4-FFF2-40B4-BE49-F238E27FC236}">
                <a16:creationId xmlns:a16="http://schemas.microsoft.com/office/drawing/2014/main" id="{2D2779C4-9BF1-E7CF-76A8-67FD71B05512}"/>
              </a:ext>
            </a:extLst>
          </p:cNvPr>
          <p:cNvSpPr txBox="1"/>
          <p:nvPr/>
        </p:nvSpPr>
        <p:spPr>
          <a:xfrm>
            <a:off x="487424" y="1363277"/>
            <a:ext cx="311638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Tangíveis e Intangíveis</a:t>
            </a:r>
          </a:p>
        </p:txBody>
      </p:sp>
      <p:sp>
        <p:nvSpPr>
          <p:cNvPr id="10" name="Google Shape;439;g13232dfa5b7_0_371">
            <a:extLst>
              <a:ext uri="{FF2B5EF4-FFF2-40B4-BE49-F238E27FC236}">
                <a16:creationId xmlns:a16="http://schemas.microsoft.com/office/drawing/2014/main" id="{EFA9E829-CE3E-E1AE-BE43-2722497DEFC4}"/>
              </a:ext>
            </a:extLst>
          </p:cNvPr>
          <p:cNvSpPr txBox="1"/>
          <p:nvPr/>
        </p:nvSpPr>
        <p:spPr>
          <a:xfrm>
            <a:off x="1045959" y="1844285"/>
            <a:ext cx="8229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pt-BR" sz="1400" b="1" i="0" u="none" strike="noStrike" cap="none" dirty="0">
                <a:solidFill>
                  <a:schemeClr val="bg1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O que:</a:t>
            </a:r>
            <a:endParaRPr sz="1600" b="1" i="0" u="none" strike="noStrike" cap="none" dirty="0">
              <a:solidFill>
                <a:schemeClr val="bg1"/>
              </a:solidFill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1" name="Google Shape;441;g13232dfa5b7_0_371">
            <a:extLst>
              <a:ext uri="{FF2B5EF4-FFF2-40B4-BE49-F238E27FC236}">
                <a16:creationId xmlns:a16="http://schemas.microsoft.com/office/drawing/2014/main" id="{4FFDB79A-30AA-4729-915E-720C0F19CB94}"/>
              </a:ext>
            </a:extLst>
          </p:cNvPr>
          <p:cNvSpPr txBox="1"/>
          <p:nvPr/>
        </p:nvSpPr>
        <p:spPr>
          <a:xfrm>
            <a:off x="993374" y="3660326"/>
            <a:ext cx="16518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pt-BR" sz="1400" b="1" i="0" u="none" strike="noStrike" cap="none" dirty="0">
                <a:solidFill>
                  <a:schemeClr val="bg1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Como:</a:t>
            </a:r>
            <a:endParaRPr sz="1600" b="1" i="0" u="none" strike="noStrike" cap="none" dirty="0">
              <a:solidFill>
                <a:schemeClr val="bg1"/>
              </a:solidFill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5" name="Google Shape;439;g13232dfa5b7_0_371">
            <a:extLst>
              <a:ext uri="{FF2B5EF4-FFF2-40B4-BE49-F238E27FC236}">
                <a16:creationId xmlns:a16="http://schemas.microsoft.com/office/drawing/2014/main" id="{A9D99958-F1D0-067C-D559-084B09F5688F}"/>
              </a:ext>
            </a:extLst>
          </p:cNvPr>
          <p:cNvSpPr txBox="1"/>
          <p:nvPr/>
        </p:nvSpPr>
        <p:spPr>
          <a:xfrm>
            <a:off x="579702" y="2297037"/>
            <a:ext cx="4757709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100" b="0" i="0" u="none" strike="noStrike" cap="none" dirty="0">
                <a:solidFill>
                  <a:schemeClr val="dk1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O que será trabalhado durante o </a:t>
            </a:r>
            <a:r>
              <a:rPr lang="pt-BR" sz="1100" b="0" i="0" u="none" strike="noStrike" cap="none" dirty="0" err="1">
                <a:solidFill>
                  <a:schemeClr val="dk1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rollout</a:t>
            </a:r>
            <a:r>
              <a:rPr lang="pt-BR" sz="1100" b="0" i="0" u="none" strike="noStrike" cap="none" dirty="0">
                <a:solidFill>
                  <a:schemeClr val="dk1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do projeto?</a:t>
            </a:r>
            <a:endParaRPr sz="1200" b="0" i="0" u="none" strike="noStrike" cap="none" dirty="0">
              <a:solidFill>
                <a:srgbClr val="000000"/>
              </a:solidFill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6" name="Google Shape;439;g13232dfa5b7_0_371">
            <a:extLst>
              <a:ext uri="{FF2B5EF4-FFF2-40B4-BE49-F238E27FC236}">
                <a16:creationId xmlns:a16="http://schemas.microsoft.com/office/drawing/2014/main" id="{0CE03785-90C8-9051-54F6-62913B8A9EC4}"/>
              </a:ext>
            </a:extLst>
          </p:cNvPr>
          <p:cNvSpPr txBox="1"/>
          <p:nvPr/>
        </p:nvSpPr>
        <p:spPr>
          <a:xfrm>
            <a:off x="579701" y="4142957"/>
            <a:ext cx="4341923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100" b="0" i="0" u="none" strike="noStrike" cap="none" dirty="0">
                <a:solidFill>
                  <a:schemeClr val="dk1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Como isso será feito?</a:t>
            </a:r>
            <a:endParaRPr sz="1200" b="0" i="0" u="none" strike="noStrike" cap="none" dirty="0">
              <a:solidFill>
                <a:srgbClr val="000000"/>
              </a:solidFill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8" name="Google Shape;439;g13232dfa5b7_0_371">
            <a:extLst>
              <a:ext uri="{FF2B5EF4-FFF2-40B4-BE49-F238E27FC236}">
                <a16:creationId xmlns:a16="http://schemas.microsoft.com/office/drawing/2014/main" id="{9845B223-F4EE-EEF8-711D-F094BCF962A8}"/>
              </a:ext>
            </a:extLst>
          </p:cNvPr>
          <p:cNvSpPr txBox="1"/>
          <p:nvPr/>
        </p:nvSpPr>
        <p:spPr>
          <a:xfrm>
            <a:off x="6653244" y="2297037"/>
            <a:ext cx="211911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100" b="0" i="0" u="none" strike="noStrike" cap="none" dirty="0">
                <a:solidFill>
                  <a:schemeClr val="dk1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Onde será executado?</a:t>
            </a:r>
            <a:endParaRPr sz="1200" b="0" i="0" u="none" strike="noStrike" cap="none" dirty="0">
              <a:solidFill>
                <a:srgbClr val="000000"/>
              </a:solidFill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9" name="Google Shape;439;g13232dfa5b7_0_371">
            <a:extLst>
              <a:ext uri="{FF2B5EF4-FFF2-40B4-BE49-F238E27FC236}">
                <a16:creationId xmlns:a16="http://schemas.microsoft.com/office/drawing/2014/main" id="{7A3C8658-B562-B80D-5C88-3A40A7D8694C}"/>
              </a:ext>
            </a:extLst>
          </p:cNvPr>
          <p:cNvSpPr txBox="1"/>
          <p:nvPr/>
        </p:nvSpPr>
        <p:spPr>
          <a:xfrm>
            <a:off x="6692452" y="4142957"/>
            <a:ext cx="4757709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100" b="0" i="0" u="none" strike="noStrike" cap="none" dirty="0">
                <a:solidFill>
                  <a:schemeClr val="dk1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Quem serão os stakeholders que farão parte desse projeto?</a:t>
            </a:r>
            <a:endParaRPr sz="1200" b="0" i="0" u="none" strike="noStrike" cap="none" dirty="0">
              <a:solidFill>
                <a:srgbClr val="000000"/>
              </a:solidFill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38" name="Picture 2" descr="Forma&#10;&#10;Descrição gerada automaticamente com confiança baixa">
            <a:extLst>
              <a:ext uri="{FF2B5EF4-FFF2-40B4-BE49-F238E27FC236}">
                <a16:creationId xmlns:a16="http://schemas.microsoft.com/office/drawing/2014/main" id="{A1E4C510-F13A-53E0-011F-9C368F92A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6" y="1859059"/>
            <a:ext cx="312519" cy="312519"/>
          </a:xfrm>
          <a:prstGeom prst="rect">
            <a:avLst/>
          </a:prstGeom>
          <a:noFill/>
        </p:spPr>
      </p:pic>
      <p:pic>
        <p:nvPicPr>
          <p:cNvPr id="50" name="Picture 4" descr="Forma&#10;&#10;Descrição gerada automaticamente com confiança baixa">
            <a:extLst>
              <a:ext uri="{FF2B5EF4-FFF2-40B4-BE49-F238E27FC236}">
                <a16:creationId xmlns:a16="http://schemas.microsoft.com/office/drawing/2014/main" id="{0D02BE5D-ACB8-849B-5EC9-D860A7E11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34" y="3684829"/>
            <a:ext cx="313200" cy="313200"/>
          </a:xfrm>
          <a:prstGeom prst="rect">
            <a:avLst/>
          </a:prstGeom>
          <a:noFill/>
        </p:spPr>
      </p:pic>
      <p:cxnSp>
        <p:nvCxnSpPr>
          <p:cNvPr id="58" name="Google Shape;478;p58">
            <a:extLst>
              <a:ext uri="{FF2B5EF4-FFF2-40B4-BE49-F238E27FC236}">
                <a16:creationId xmlns:a16="http://schemas.microsoft.com/office/drawing/2014/main" id="{A772ACA9-5730-EA53-F435-7DE375E8DEE2}"/>
              </a:ext>
            </a:extLst>
          </p:cNvPr>
          <p:cNvCxnSpPr>
            <a:cxnSpLocks/>
          </p:cNvCxnSpPr>
          <p:nvPr/>
        </p:nvCxnSpPr>
        <p:spPr>
          <a:xfrm>
            <a:off x="6096000" y="792169"/>
            <a:ext cx="0" cy="5217887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540000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572280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D4B47-9C2B-24A9-E90A-C2D1C3DE8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68655E94-786A-5D13-4677-F7D39B706FFF}"/>
              </a:ext>
            </a:extLst>
          </p:cNvPr>
          <p:cNvSpPr/>
          <p:nvPr/>
        </p:nvSpPr>
        <p:spPr>
          <a:xfrm>
            <a:off x="289851" y="266962"/>
            <a:ext cx="11612297" cy="5743094"/>
          </a:xfrm>
          <a:prstGeom prst="roundRect">
            <a:avLst>
              <a:gd name="adj" fmla="val 378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17" name="Retângulo: Cantos Superiores Arredondados 16">
            <a:extLst>
              <a:ext uri="{FF2B5EF4-FFF2-40B4-BE49-F238E27FC236}">
                <a16:creationId xmlns:a16="http://schemas.microsoft.com/office/drawing/2014/main" id="{034A75B4-25C8-15F0-A179-95A853DB79B2}"/>
              </a:ext>
            </a:extLst>
          </p:cNvPr>
          <p:cNvSpPr/>
          <p:nvPr/>
        </p:nvSpPr>
        <p:spPr>
          <a:xfrm>
            <a:off x="485383" y="4167199"/>
            <a:ext cx="11123936" cy="33992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5" name="Retângulo: Cantos Superiores Arredondados 4">
            <a:extLst>
              <a:ext uri="{FF2B5EF4-FFF2-40B4-BE49-F238E27FC236}">
                <a16:creationId xmlns:a16="http://schemas.microsoft.com/office/drawing/2014/main" id="{D02C6C9A-5089-AD3C-9F16-7A4837D8D6CA}"/>
              </a:ext>
            </a:extLst>
          </p:cNvPr>
          <p:cNvSpPr/>
          <p:nvPr/>
        </p:nvSpPr>
        <p:spPr>
          <a:xfrm>
            <a:off x="502498" y="2351238"/>
            <a:ext cx="11123936" cy="33992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3" name="Retângulo: Cantos Superiores Arredondados 12">
            <a:extLst>
              <a:ext uri="{FF2B5EF4-FFF2-40B4-BE49-F238E27FC236}">
                <a16:creationId xmlns:a16="http://schemas.microsoft.com/office/drawing/2014/main" id="{D4697EB8-62A1-58E0-90FF-AC1D9DBD4CD4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4" name="Google Shape;555;p62">
            <a:extLst>
              <a:ext uri="{FF2B5EF4-FFF2-40B4-BE49-F238E27FC236}">
                <a16:creationId xmlns:a16="http://schemas.microsoft.com/office/drawing/2014/main" id="{46D76E06-58F2-5BCE-0476-4E847A116930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Framework de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rollout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 do piloto</a:t>
            </a:r>
          </a:p>
        </p:txBody>
      </p:sp>
      <p:sp>
        <p:nvSpPr>
          <p:cNvPr id="19" name="Google Shape;476;p58">
            <a:extLst>
              <a:ext uri="{FF2B5EF4-FFF2-40B4-BE49-F238E27FC236}">
                <a16:creationId xmlns:a16="http://schemas.microsoft.com/office/drawing/2014/main" id="{1206CF67-0332-FAB9-F902-DAC2F1256A2D}"/>
              </a:ext>
            </a:extLst>
          </p:cNvPr>
          <p:cNvSpPr txBox="1"/>
          <p:nvPr/>
        </p:nvSpPr>
        <p:spPr>
          <a:xfrm>
            <a:off x="487424" y="1049358"/>
            <a:ext cx="536947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Roboto"/>
                <a:cs typeface="Roboto"/>
                <a:sym typeface="Roboto"/>
              </a:rPr>
              <a:t>Cronograma</a:t>
            </a:r>
          </a:p>
        </p:txBody>
      </p:sp>
      <p:sp>
        <p:nvSpPr>
          <p:cNvPr id="20" name="Google Shape;355;g13232dfa5b7_0_352">
            <a:extLst>
              <a:ext uri="{FF2B5EF4-FFF2-40B4-BE49-F238E27FC236}">
                <a16:creationId xmlns:a16="http://schemas.microsoft.com/office/drawing/2014/main" id="{39ED9C2D-B5E3-2B72-DFA0-124EF9373B9D}"/>
              </a:ext>
            </a:extLst>
          </p:cNvPr>
          <p:cNvSpPr txBox="1"/>
          <p:nvPr/>
        </p:nvSpPr>
        <p:spPr>
          <a:xfrm>
            <a:off x="487424" y="1418719"/>
            <a:ext cx="1083804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Organiza as principais fases, atividades e datas do piloto. Nesse caso de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rollout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, pensem um período de 32 meses e divida em ondas (períodos definidos).</a:t>
            </a: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18EE412E-B5DB-5CFF-6186-D802DE1AE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047371"/>
              </p:ext>
            </p:extLst>
          </p:nvPr>
        </p:nvGraphicFramePr>
        <p:xfrm>
          <a:off x="502499" y="2353002"/>
          <a:ext cx="11123937" cy="1276518"/>
        </p:xfrm>
        <a:graphic>
          <a:graphicData uri="http://schemas.openxmlformats.org/drawingml/2006/table">
            <a:tbl>
              <a:tblPr firstRow="1" bandRow="1"/>
              <a:tblGrid>
                <a:gridCol w="5996766">
                  <a:extLst>
                    <a:ext uri="{9D8B030D-6E8A-4147-A177-3AD203B41FA5}">
                      <a16:colId xmlns:a16="http://schemas.microsoft.com/office/drawing/2014/main" val="1963429144"/>
                    </a:ext>
                  </a:extLst>
                </a:gridCol>
                <a:gridCol w="2786743">
                  <a:extLst>
                    <a:ext uri="{9D8B030D-6E8A-4147-A177-3AD203B41FA5}">
                      <a16:colId xmlns:a16="http://schemas.microsoft.com/office/drawing/2014/main" val="3235486820"/>
                    </a:ext>
                  </a:extLst>
                </a:gridCol>
                <a:gridCol w="2340428">
                  <a:extLst>
                    <a:ext uri="{9D8B030D-6E8A-4147-A177-3AD203B41FA5}">
                      <a16:colId xmlns:a16="http://schemas.microsoft.com/office/drawing/2014/main" val="3769156669"/>
                    </a:ext>
                  </a:extLst>
                </a:gridCol>
              </a:tblGrid>
              <a:tr h="313746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O QUE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QUEM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QUANDO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949583"/>
                  </a:ext>
                </a:extLst>
              </a:tr>
              <a:tr h="313746"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2672645"/>
                  </a:ext>
                </a:extLst>
              </a:tr>
              <a:tr h="313746"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itchFamily="2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6228048"/>
                  </a:ext>
                </a:extLst>
              </a:tr>
              <a:tr h="313746">
                <a:tc>
                  <a:txBody>
                    <a:bodyPr/>
                    <a:lstStyle/>
                    <a:p>
                      <a:pPr algn="ctr"/>
                      <a:endParaRPr lang="pt-BR" sz="120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itchFamily="2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3905190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E69BA79-EE4B-021A-5876-904FE3503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302230"/>
              </p:ext>
            </p:extLst>
          </p:nvPr>
        </p:nvGraphicFramePr>
        <p:xfrm>
          <a:off x="502499" y="4187039"/>
          <a:ext cx="11123937" cy="1298052"/>
        </p:xfrm>
        <a:graphic>
          <a:graphicData uri="http://schemas.openxmlformats.org/drawingml/2006/table">
            <a:tbl>
              <a:tblPr firstRow="1" bandRow="1"/>
              <a:tblGrid>
                <a:gridCol w="5996766">
                  <a:extLst>
                    <a:ext uri="{9D8B030D-6E8A-4147-A177-3AD203B41FA5}">
                      <a16:colId xmlns:a16="http://schemas.microsoft.com/office/drawing/2014/main" val="1963429144"/>
                    </a:ext>
                  </a:extLst>
                </a:gridCol>
                <a:gridCol w="2786743">
                  <a:extLst>
                    <a:ext uri="{9D8B030D-6E8A-4147-A177-3AD203B41FA5}">
                      <a16:colId xmlns:a16="http://schemas.microsoft.com/office/drawing/2014/main" val="3235486820"/>
                    </a:ext>
                  </a:extLst>
                </a:gridCol>
                <a:gridCol w="2340428">
                  <a:extLst>
                    <a:ext uri="{9D8B030D-6E8A-4147-A177-3AD203B41FA5}">
                      <a16:colId xmlns:a16="http://schemas.microsoft.com/office/drawing/2014/main" val="3769156669"/>
                    </a:ext>
                  </a:extLst>
                </a:gridCol>
              </a:tblGrid>
              <a:tr h="313746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O QUE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QUEM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QUANDO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949583"/>
                  </a:ext>
                </a:extLst>
              </a:tr>
              <a:tr h="313746"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2672645"/>
                  </a:ext>
                </a:extLst>
              </a:tr>
              <a:tr h="313746">
                <a:tc>
                  <a:txBody>
                    <a:bodyPr/>
                    <a:lstStyle/>
                    <a:p>
                      <a:pPr algn="ctr"/>
                      <a:endParaRPr lang="pt-BR" sz="120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itchFamily="2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6228048"/>
                  </a:ext>
                </a:extLst>
              </a:tr>
              <a:tr h="313746">
                <a:tc>
                  <a:txBody>
                    <a:bodyPr/>
                    <a:lstStyle/>
                    <a:p>
                      <a:pPr algn="ctr"/>
                      <a:endParaRPr lang="pt-BR" sz="160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3905190"/>
                  </a:ext>
                </a:extLst>
              </a:tr>
            </a:tbl>
          </a:graphicData>
        </a:graphic>
      </p:graphicFrame>
      <p:sp>
        <p:nvSpPr>
          <p:cNvPr id="11" name="Google Shape;67;p12">
            <a:extLst>
              <a:ext uri="{FF2B5EF4-FFF2-40B4-BE49-F238E27FC236}">
                <a16:creationId xmlns:a16="http://schemas.microsoft.com/office/drawing/2014/main" id="{05B5A9A6-5700-92A5-15DC-23657F99D78A}"/>
              </a:ext>
            </a:extLst>
          </p:cNvPr>
          <p:cNvSpPr txBox="1"/>
          <p:nvPr/>
        </p:nvSpPr>
        <p:spPr>
          <a:xfrm>
            <a:off x="780124" y="1958281"/>
            <a:ext cx="2804158" cy="307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A5A5A5"/>
              </a:buClr>
              <a:buSzPts val="1100"/>
              <a:buFont typeface="Poppins"/>
              <a:buNone/>
              <a:defRPr sz="900" b="1" i="1">
                <a:solidFill>
                  <a:schemeClr val="tx1"/>
                </a:solidFill>
                <a:latin typeface="Pano Bold" panose="000008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Poppins"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cs typeface="Poppins"/>
                <a:sym typeface="Poppins"/>
              </a:rPr>
              <a:t>Onda 1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cs typeface="Poppins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63CD728-02DB-94E8-17EE-2A5392B26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32" y="2029583"/>
            <a:ext cx="238311" cy="183093"/>
          </a:xfrm>
          <a:prstGeom prst="rect">
            <a:avLst/>
          </a:prstGeom>
        </p:spPr>
      </p:pic>
      <p:sp>
        <p:nvSpPr>
          <p:cNvPr id="15" name="Google Shape;67;p12">
            <a:extLst>
              <a:ext uri="{FF2B5EF4-FFF2-40B4-BE49-F238E27FC236}">
                <a16:creationId xmlns:a16="http://schemas.microsoft.com/office/drawing/2014/main" id="{5038B564-92A7-F98E-0195-823CCAAE1206}"/>
              </a:ext>
            </a:extLst>
          </p:cNvPr>
          <p:cNvSpPr txBox="1"/>
          <p:nvPr/>
        </p:nvSpPr>
        <p:spPr>
          <a:xfrm>
            <a:off x="780123" y="3817736"/>
            <a:ext cx="2804158" cy="307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A5A5A5"/>
              </a:buClr>
              <a:buSzPts val="1100"/>
              <a:buFont typeface="Poppins"/>
              <a:buNone/>
              <a:defRPr sz="900" b="1" i="1">
                <a:solidFill>
                  <a:schemeClr val="tx1"/>
                </a:solidFill>
                <a:latin typeface="Pano Bold" panose="000008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Poppins"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cs typeface="Poppins"/>
                <a:sym typeface="Poppins"/>
              </a:rPr>
              <a:t>Onda 2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cs typeface="Poppins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D2EBF48-DC68-03EF-43E7-3D3A484F8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31" y="3889038"/>
            <a:ext cx="238311" cy="18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01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2F355-B8A8-71F0-F080-4BC34CC8C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CFBBA1CB-C797-58C5-9508-3AA59FCC23C6}"/>
              </a:ext>
            </a:extLst>
          </p:cNvPr>
          <p:cNvSpPr/>
          <p:nvPr/>
        </p:nvSpPr>
        <p:spPr>
          <a:xfrm>
            <a:off x="289851" y="266962"/>
            <a:ext cx="11612297" cy="5743094"/>
          </a:xfrm>
          <a:prstGeom prst="roundRect">
            <a:avLst>
              <a:gd name="adj" fmla="val 378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13" name="Retângulo: Cantos Superiores Arredondados 12">
            <a:extLst>
              <a:ext uri="{FF2B5EF4-FFF2-40B4-BE49-F238E27FC236}">
                <a16:creationId xmlns:a16="http://schemas.microsoft.com/office/drawing/2014/main" id="{B039DEF3-C7F8-FB78-9E00-7A33063D196E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4" name="Google Shape;555;p62">
            <a:extLst>
              <a:ext uri="{FF2B5EF4-FFF2-40B4-BE49-F238E27FC236}">
                <a16:creationId xmlns:a16="http://schemas.microsoft.com/office/drawing/2014/main" id="{B0F92D33-70EC-73AB-8FBF-78FF1F16E623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Framework de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rollout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 do piloto</a:t>
            </a:r>
          </a:p>
        </p:txBody>
      </p:sp>
      <p:sp>
        <p:nvSpPr>
          <p:cNvPr id="19" name="Google Shape;476;p58">
            <a:extLst>
              <a:ext uri="{FF2B5EF4-FFF2-40B4-BE49-F238E27FC236}">
                <a16:creationId xmlns:a16="http://schemas.microsoft.com/office/drawing/2014/main" id="{D78BB417-5E58-C5D6-54EC-C061AA932E8B}"/>
              </a:ext>
            </a:extLst>
          </p:cNvPr>
          <p:cNvSpPr txBox="1"/>
          <p:nvPr/>
        </p:nvSpPr>
        <p:spPr>
          <a:xfrm>
            <a:off x="487425" y="1049358"/>
            <a:ext cx="311367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Roboto"/>
                <a:cs typeface="Roboto"/>
                <a:sym typeface="Roboto"/>
              </a:rPr>
              <a:t>Projeção de vendas</a:t>
            </a:r>
          </a:p>
        </p:txBody>
      </p:sp>
      <p:sp>
        <p:nvSpPr>
          <p:cNvPr id="20" name="Google Shape;355;g13232dfa5b7_0_352">
            <a:extLst>
              <a:ext uri="{FF2B5EF4-FFF2-40B4-BE49-F238E27FC236}">
                <a16:creationId xmlns:a16="http://schemas.microsoft.com/office/drawing/2014/main" id="{A0E9D106-C1E7-F801-2437-F4E6F57B328A}"/>
              </a:ext>
            </a:extLst>
          </p:cNvPr>
          <p:cNvSpPr txBox="1"/>
          <p:nvPr/>
        </p:nvSpPr>
        <p:spPr>
          <a:xfrm>
            <a:off x="487425" y="1363277"/>
            <a:ext cx="2785324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Qual é a projeção de venda de produtos na primeira onda do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rollout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?</a:t>
            </a:r>
          </a:p>
        </p:txBody>
      </p:sp>
      <p:cxnSp>
        <p:nvCxnSpPr>
          <p:cNvPr id="3" name="Google Shape;478;p58">
            <a:extLst>
              <a:ext uri="{FF2B5EF4-FFF2-40B4-BE49-F238E27FC236}">
                <a16:creationId xmlns:a16="http://schemas.microsoft.com/office/drawing/2014/main" id="{7B3F0CDF-400E-CDD1-A6C8-F6681A019596}"/>
              </a:ext>
            </a:extLst>
          </p:cNvPr>
          <p:cNvCxnSpPr>
            <a:cxnSpLocks/>
          </p:cNvCxnSpPr>
          <p:nvPr/>
        </p:nvCxnSpPr>
        <p:spPr>
          <a:xfrm>
            <a:off x="4021313" y="792169"/>
            <a:ext cx="0" cy="5217887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540000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DF6610A7-D87F-226C-C72C-E5A60814C467}"/>
              </a:ext>
            </a:extLst>
          </p:cNvPr>
          <p:cNvSpPr/>
          <p:nvPr/>
        </p:nvSpPr>
        <p:spPr>
          <a:xfrm>
            <a:off x="3404250" y="1077952"/>
            <a:ext cx="359873" cy="359873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oogle Shape;79;p12">
            <a:extLst>
              <a:ext uri="{FF2B5EF4-FFF2-40B4-BE49-F238E27FC236}">
                <a16:creationId xmlns:a16="http://schemas.microsoft.com/office/drawing/2014/main" id="{0450C491-A89E-9824-A82E-2A2F7EDFD9C0}"/>
              </a:ext>
            </a:extLst>
          </p:cNvPr>
          <p:cNvSpPr txBox="1"/>
          <p:nvPr/>
        </p:nvSpPr>
        <p:spPr>
          <a:xfrm>
            <a:off x="8281473" y="2306880"/>
            <a:ext cx="3084542" cy="738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000" i="1">
                <a:solidFill>
                  <a:schemeClr val="tx1"/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dirty="0">
                <a:sym typeface="Poppins"/>
              </a:rPr>
              <a:t>Tudo que a BSCI irá pagar para a startup ou para terceiros (desembolso financeiro) com o objetivo de operacionalizar a extensão do piloto.</a:t>
            </a:r>
            <a:endParaRPr dirty="0"/>
          </a:p>
        </p:txBody>
      </p:sp>
      <p:sp>
        <p:nvSpPr>
          <p:cNvPr id="6" name="Google Shape;79;p12">
            <a:extLst>
              <a:ext uri="{FF2B5EF4-FFF2-40B4-BE49-F238E27FC236}">
                <a16:creationId xmlns:a16="http://schemas.microsoft.com/office/drawing/2014/main" id="{BCFA01E9-D599-AFAD-85B0-A9803328C297}"/>
              </a:ext>
            </a:extLst>
          </p:cNvPr>
          <p:cNvSpPr txBox="1"/>
          <p:nvPr/>
        </p:nvSpPr>
        <p:spPr>
          <a:xfrm>
            <a:off x="8281472" y="3698949"/>
            <a:ext cx="3035139" cy="58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000" i="1">
                <a:solidFill>
                  <a:schemeClr val="tx1"/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>
                <a:sym typeface="Poppins"/>
              </a:rPr>
              <a:t>Tudo que a startup paga a terceiros (desembolso financeiro) com o objetivo de operacionalizar a extensão do piloto.</a:t>
            </a:r>
            <a:endParaRPr/>
          </a:p>
        </p:txBody>
      </p:sp>
      <p:sp>
        <p:nvSpPr>
          <p:cNvPr id="8" name="Google Shape;79;p12">
            <a:extLst>
              <a:ext uri="{FF2B5EF4-FFF2-40B4-BE49-F238E27FC236}">
                <a16:creationId xmlns:a16="http://schemas.microsoft.com/office/drawing/2014/main" id="{63A51985-373E-651D-8F8A-C7790AB2EC45}"/>
              </a:ext>
            </a:extLst>
          </p:cNvPr>
          <p:cNvSpPr txBox="1"/>
          <p:nvPr/>
        </p:nvSpPr>
        <p:spPr>
          <a:xfrm>
            <a:off x="8281472" y="5029024"/>
            <a:ext cx="2907162" cy="43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000" i="1">
                <a:solidFill>
                  <a:schemeClr val="tx1"/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>
                <a:sym typeface="Poppins"/>
              </a:rPr>
              <a:t>Outras despesas como campanhas de marketing, licenças de ferramentas, etc.</a:t>
            </a:r>
            <a:endParaRPr/>
          </a:p>
        </p:txBody>
      </p:sp>
      <p:sp>
        <p:nvSpPr>
          <p:cNvPr id="9" name="Google Shape;67;p12">
            <a:extLst>
              <a:ext uri="{FF2B5EF4-FFF2-40B4-BE49-F238E27FC236}">
                <a16:creationId xmlns:a16="http://schemas.microsoft.com/office/drawing/2014/main" id="{3052CFCE-4AE3-3F06-945E-0E09B18DBC52}"/>
              </a:ext>
            </a:extLst>
          </p:cNvPr>
          <p:cNvSpPr txBox="1"/>
          <p:nvPr/>
        </p:nvSpPr>
        <p:spPr>
          <a:xfrm>
            <a:off x="8561857" y="1989883"/>
            <a:ext cx="2804158" cy="307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A5A5A5"/>
              </a:buClr>
              <a:buSzPts val="1100"/>
              <a:buFont typeface="Poppins"/>
              <a:buNone/>
              <a:defRPr sz="900" b="1" i="1">
                <a:solidFill>
                  <a:schemeClr val="tx1"/>
                </a:solidFill>
                <a:latin typeface="Pano Bold" panose="000008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200" i="0" dirty="0">
                <a:latin typeface="Montserrat" panose="00000500000000000000" pitchFamily="2" charset="0"/>
                <a:sym typeface="Poppins"/>
              </a:rPr>
              <a:t>Investimento BSCI:</a:t>
            </a:r>
            <a:endParaRPr sz="1200" i="0" dirty="0">
              <a:latin typeface="Montserrat" panose="00000500000000000000" pitchFamily="2" charset="0"/>
            </a:endParaRPr>
          </a:p>
        </p:txBody>
      </p:sp>
      <p:sp>
        <p:nvSpPr>
          <p:cNvPr id="10" name="Google Shape;67;p12">
            <a:extLst>
              <a:ext uri="{FF2B5EF4-FFF2-40B4-BE49-F238E27FC236}">
                <a16:creationId xmlns:a16="http://schemas.microsoft.com/office/drawing/2014/main" id="{0AB091C9-6DD5-7E91-4372-5555CAA75641}"/>
              </a:ext>
            </a:extLst>
          </p:cNvPr>
          <p:cNvSpPr txBox="1"/>
          <p:nvPr/>
        </p:nvSpPr>
        <p:spPr>
          <a:xfrm>
            <a:off x="8561857" y="3403115"/>
            <a:ext cx="2804158" cy="307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A5A5A5"/>
              </a:buClr>
              <a:buSzPts val="1100"/>
              <a:buFont typeface="Poppins"/>
              <a:buNone/>
              <a:defRPr sz="900" b="1" i="1">
                <a:solidFill>
                  <a:schemeClr val="tx1"/>
                </a:solidFill>
                <a:latin typeface="Pano Bold" panose="000008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200" i="0" dirty="0">
                <a:latin typeface="Montserrat" panose="00000500000000000000" pitchFamily="2" charset="0"/>
                <a:sym typeface="Poppins"/>
              </a:rPr>
              <a:t>Investimento Startup:</a:t>
            </a:r>
            <a:endParaRPr sz="1200" i="0" dirty="0">
              <a:latin typeface="Montserrat" panose="00000500000000000000" pitchFamily="2" charset="0"/>
            </a:endParaRPr>
          </a:p>
        </p:txBody>
      </p:sp>
      <p:sp>
        <p:nvSpPr>
          <p:cNvPr id="11" name="Google Shape;67;p12">
            <a:extLst>
              <a:ext uri="{FF2B5EF4-FFF2-40B4-BE49-F238E27FC236}">
                <a16:creationId xmlns:a16="http://schemas.microsoft.com/office/drawing/2014/main" id="{C6A5277B-E1BD-5CD3-72D6-DA959BF22138}"/>
              </a:ext>
            </a:extLst>
          </p:cNvPr>
          <p:cNvSpPr txBox="1"/>
          <p:nvPr/>
        </p:nvSpPr>
        <p:spPr>
          <a:xfrm>
            <a:off x="8561857" y="4706396"/>
            <a:ext cx="2804158" cy="307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A5A5A5"/>
              </a:buClr>
              <a:buSzPts val="1100"/>
              <a:buFont typeface="Poppins"/>
              <a:buNone/>
              <a:defRPr sz="900" b="1" i="1">
                <a:solidFill>
                  <a:schemeClr val="tx1"/>
                </a:solidFill>
                <a:latin typeface="Pano Bold" panose="000008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200" i="0">
                <a:latin typeface="Montserrat" panose="00000500000000000000" pitchFamily="2" charset="0"/>
                <a:sym typeface="Poppins"/>
              </a:rPr>
              <a:t>Custos indiretos:</a:t>
            </a:r>
            <a:endParaRPr sz="1200" i="0">
              <a:latin typeface="Montserrat" panose="00000500000000000000" pitchFamily="2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D075CE91-8285-B8BF-FAD5-E4C3F803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778" y="2040195"/>
            <a:ext cx="238311" cy="183093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7FFAFBB1-3F25-8866-740C-CD7BB1284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778" y="3456487"/>
            <a:ext cx="238311" cy="183093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825C5632-C45F-FB60-F633-BC0DFED89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778" y="4767089"/>
            <a:ext cx="238311" cy="183093"/>
          </a:xfrm>
          <a:prstGeom prst="rect">
            <a:avLst/>
          </a:prstGeom>
        </p:spPr>
      </p:pic>
      <p:pic>
        <p:nvPicPr>
          <p:cNvPr id="56" name="Imagem 55" descr="Ícone&#10;&#10;Descrição gerada automaticamente">
            <a:extLst>
              <a:ext uri="{FF2B5EF4-FFF2-40B4-BE49-F238E27FC236}">
                <a16:creationId xmlns:a16="http://schemas.microsoft.com/office/drawing/2014/main" id="{665C13EF-C3BA-D5C2-B376-E57E5E1625A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233" y="1146369"/>
            <a:ext cx="229091" cy="229091"/>
          </a:xfrm>
          <a:prstGeom prst="rect">
            <a:avLst/>
          </a:prstGeom>
        </p:spPr>
      </p:pic>
      <p:sp>
        <p:nvSpPr>
          <p:cNvPr id="62" name="Google Shape;476;p58">
            <a:extLst>
              <a:ext uri="{FF2B5EF4-FFF2-40B4-BE49-F238E27FC236}">
                <a16:creationId xmlns:a16="http://schemas.microsoft.com/office/drawing/2014/main" id="{A14D9FE5-1FA4-4A69-535C-2C965A05FB32}"/>
              </a:ext>
            </a:extLst>
          </p:cNvPr>
          <p:cNvSpPr txBox="1"/>
          <p:nvPr/>
        </p:nvSpPr>
        <p:spPr>
          <a:xfrm>
            <a:off x="487425" y="3383938"/>
            <a:ext cx="263425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Roboto"/>
                <a:cs typeface="Roboto"/>
                <a:sym typeface="Roboto"/>
              </a:rPr>
              <a:t>Margem de lucro</a:t>
            </a:r>
          </a:p>
        </p:txBody>
      </p:sp>
      <p:sp>
        <p:nvSpPr>
          <p:cNvPr id="63" name="Google Shape;355;g13232dfa5b7_0_352">
            <a:extLst>
              <a:ext uri="{FF2B5EF4-FFF2-40B4-BE49-F238E27FC236}">
                <a16:creationId xmlns:a16="http://schemas.microsoft.com/office/drawing/2014/main" id="{237FD2FB-33E4-9689-81FA-6D9342E5E165}"/>
              </a:ext>
            </a:extLst>
          </p:cNvPr>
          <p:cNvSpPr txBox="1"/>
          <p:nvPr/>
        </p:nvSpPr>
        <p:spPr>
          <a:xfrm>
            <a:off x="487424" y="3697857"/>
            <a:ext cx="300188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Qual é a margem de lucro estipulada para a primeira onda do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rollout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3B471656-9A16-70AE-601E-5EEB722BE3CD}"/>
              </a:ext>
            </a:extLst>
          </p:cNvPr>
          <p:cNvSpPr/>
          <p:nvPr/>
        </p:nvSpPr>
        <p:spPr>
          <a:xfrm>
            <a:off x="3404250" y="3412532"/>
            <a:ext cx="359873" cy="359873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7" name="Imagem 56" descr="Ícone&#10;&#10;Descrição gerada automaticamente">
            <a:extLst>
              <a:ext uri="{FF2B5EF4-FFF2-40B4-BE49-F238E27FC236}">
                <a16:creationId xmlns:a16="http://schemas.microsoft.com/office/drawing/2014/main" id="{EF01AB9E-6220-B9BD-58F9-D35B7F77E20D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42" y="3473365"/>
            <a:ext cx="252000" cy="252000"/>
          </a:xfrm>
          <a:prstGeom prst="rect">
            <a:avLst/>
          </a:prstGeom>
        </p:spPr>
      </p:pic>
      <p:sp>
        <p:nvSpPr>
          <p:cNvPr id="74" name="Google Shape;476;p58">
            <a:extLst>
              <a:ext uri="{FF2B5EF4-FFF2-40B4-BE49-F238E27FC236}">
                <a16:creationId xmlns:a16="http://schemas.microsoft.com/office/drawing/2014/main" id="{3159BD2B-58C4-4DDE-150E-9FEFB6FDEC08}"/>
              </a:ext>
            </a:extLst>
          </p:cNvPr>
          <p:cNvSpPr txBox="1"/>
          <p:nvPr/>
        </p:nvSpPr>
        <p:spPr>
          <a:xfrm>
            <a:off x="4326277" y="1049358"/>
            <a:ext cx="263425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Roboto"/>
                <a:cs typeface="Roboto"/>
                <a:sym typeface="Roboto"/>
              </a:rPr>
              <a:t>Ticket médio</a:t>
            </a:r>
          </a:p>
        </p:txBody>
      </p:sp>
      <p:sp>
        <p:nvSpPr>
          <p:cNvPr id="75" name="Google Shape;355;g13232dfa5b7_0_352">
            <a:extLst>
              <a:ext uri="{FF2B5EF4-FFF2-40B4-BE49-F238E27FC236}">
                <a16:creationId xmlns:a16="http://schemas.microsoft.com/office/drawing/2014/main" id="{FF4E61D4-16D9-2D04-1512-F45885FA446B}"/>
              </a:ext>
            </a:extLst>
          </p:cNvPr>
          <p:cNvSpPr txBox="1"/>
          <p:nvPr/>
        </p:nvSpPr>
        <p:spPr>
          <a:xfrm>
            <a:off x="4326277" y="1363277"/>
            <a:ext cx="278532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Qual a projeção do ticket médio na primeira onda do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rollout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?</a:t>
            </a:r>
          </a:p>
        </p:txBody>
      </p:sp>
      <p:cxnSp>
        <p:nvCxnSpPr>
          <p:cNvPr id="76" name="Google Shape;478;p58">
            <a:extLst>
              <a:ext uri="{FF2B5EF4-FFF2-40B4-BE49-F238E27FC236}">
                <a16:creationId xmlns:a16="http://schemas.microsoft.com/office/drawing/2014/main" id="{BBA17D08-8754-2F6D-5C3F-F75E8B5A1C56}"/>
              </a:ext>
            </a:extLst>
          </p:cNvPr>
          <p:cNvCxnSpPr>
            <a:cxnSpLocks/>
          </p:cNvCxnSpPr>
          <p:nvPr/>
        </p:nvCxnSpPr>
        <p:spPr>
          <a:xfrm>
            <a:off x="7888740" y="792169"/>
            <a:ext cx="0" cy="5217887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540000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7" name="Retângulo: Cantos Arredondados 76">
            <a:extLst>
              <a:ext uri="{FF2B5EF4-FFF2-40B4-BE49-F238E27FC236}">
                <a16:creationId xmlns:a16="http://schemas.microsoft.com/office/drawing/2014/main" id="{9715AB98-4F11-BBB1-4873-963CD082F11A}"/>
              </a:ext>
            </a:extLst>
          </p:cNvPr>
          <p:cNvSpPr/>
          <p:nvPr/>
        </p:nvSpPr>
        <p:spPr>
          <a:xfrm>
            <a:off x="7243102" y="1077952"/>
            <a:ext cx="359873" cy="359873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476;p58">
            <a:extLst>
              <a:ext uri="{FF2B5EF4-FFF2-40B4-BE49-F238E27FC236}">
                <a16:creationId xmlns:a16="http://schemas.microsoft.com/office/drawing/2014/main" id="{81A36F48-AB3E-F032-4872-5FD5D7E95D92}"/>
              </a:ext>
            </a:extLst>
          </p:cNvPr>
          <p:cNvSpPr txBox="1"/>
          <p:nvPr/>
        </p:nvSpPr>
        <p:spPr>
          <a:xfrm>
            <a:off x="4326277" y="3383938"/>
            <a:ext cx="263425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Roboto"/>
                <a:cs typeface="Roboto"/>
                <a:sym typeface="Roboto"/>
              </a:rPr>
              <a:t>Preço de mercado</a:t>
            </a:r>
          </a:p>
        </p:txBody>
      </p:sp>
      <p:sp>
        <p:nvSpPr>
          <p:cNvPr id="80" name="Google Shape;355;g13232dfa5b7_0_352">
            <a:extLst>
              <a:ext uri="{FF2B5EF4-FFF2-40B4-BE49-F238E27FC236}">
                <a16:creationId xmlns:a16="http://schemas.microsoft.com/office/drawing/2014/main" id="{A4149B09-A6E9-911D-CDC4-359CA0902C43}"/>
              </a:ext>
            </a:extLst>
          </p:cNvPr>
          <p:cNvSpPr txBox="1"/>
          <p:nvPr/>
        </p:nvSpPr>
        <p:spPr>
          <a:xfrm>
            <a:off x="4326276" y="3697857"/>
            <a:ext cx="300188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Qual será o preço de mercado do produto na primeira onda do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rollout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81" name="Retângulo: Cantos Arredondados 80">
            <a:extLst>
              <a:ext uri="{FF2B5EF4-FFF2-40B4-BE49-F238E27FC236}">
                <a16:creationId xmlns:a16="http://schemas.microsoft.com/office/drawing/2014/main" id="{5AC477BB-5331-0C94-2229-556E079E170A}"/>
              </a:ext>
            </a:extLst>
          </p:cNvPr>
          <p:cNvSpPr/>
          <p:nvPr/>
        </p:nvSpPr>
        <p:spPr>
          <a:xfrm>
            <a:off x="7243102" y="3412532"/>
            <a:ext cx="359873" cy="359873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Imagem 57" descr="Ícone&#10;&#10;Descrição gerada automaticamente">
            <a:extLst>
              <a:ext uri="{FF2B5EF4-FFF2-40B4-BE49-F238E27FC236}">
                <a16:creationId xmlns:a16="http://schemas.microsoft.com/office/drawing/2014/main" id="{9BD9D6A9-5074-D2FB-15DC-510B88252167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756" y="3466468"/>
            <a:ext cx="252000" cy="252000"/>
          </a:xfrm>
          <a:prstGeom prst="rect">
            <a:avLst/>
          </a:prstGeom>
        </p:spPr>
      </p:pic>
      <p:pic>
        <p:nvPicPr>
          <p:cNvPr id="61" name="Imagem 60" descr="Ícone&#10;&#10;Descrição gerada automaticamente">
            <a:extLst>
              <a:ext uri="{FF2B5EF4-FFF2-40B4-BE49-F238E27FC236}">
                <a16:creationId xmlns:a16="http://schemas.microsoft.com/office/drawing/2014/main" id="{8CE31855-B648-166D-D8E1-75F25B80B596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88" y="1121333"/>
            <a:ext cx="252000" cy="252000"/>
          </a:xfrm>
          <a:prstGeom prst="rect">
            <a:avLst/>
          </a:prstGeom>
        </p:spPr>
      </p:pic>
      <p:sp>
        <p:nvSpPr>
          <p:cNvPr id="84" name="Google Shape;476;p58">
            <a:extLst>
              <a:ext uri="{FF2B5EF4-FFF2-40B4-BE49-F238E27FC236}">
                <a16:creationId xmlns:a16="http://schemas.microsoft.com/office/drawing/2014/main" id="{C1787C0F-5B29-9ABF-3774-E932B1EA9767}"/>
              </a:ext>
            </a:extLst>
          </p:cNvPr>
          <p:cNvSpPr txBox="1"/>
          <p:nvPr/>
        </p:nvSpPr>
        <p:spPr>
          <a:xfrm>
            <a:off x="8200140" y="1049358"/>
            <a:ext cx="263425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Roboto"/>
                <a:cs typeface="Roboto"/>
                <a:sym typeface="Roboto"/>
              </a:rPr>
              <a:t>Recursos</a:t>
            </a:r>
          </a:p>
        </p:txBody>
      </p:sp>
      <p:sp>
        <p:nvSpPr>
          <p:cNvPr id="85" name="Google Shape;355;g13232dfa5b7_0_352">
            <a:extLst>
              <a:ext uri="{FF2B5EF4-FFF2-40B4-BE49-F238E27FC236}">
                <a16:creationId xmlns:a16="http://schemas.microsoft.com/office/drawing/2014/main" id="{8B98A0D7-490C-A0AA-8552-57D923A93451}"/>
              </a:ext>
            </a:extLst>
          </p:cNvPr>
          <p:cNvSpPr txBox="1"/>
          <p:nvPr/>
        </p:nvSpPr>
        <p:spPr>
          <a:xfrm>
            <a:off x="8200140" y="1363277"/>
            <a:ext cx="278532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Alinha parâmetros básicos sobre modelo de negócios do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rollout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86" name="Retângulo: Cantos Arredondados 85">
            <a:extLst>
              <a:ext uri="{FF2B5EF4-FFF2-40B4-BE49-F238E27FC236}">
                <a16:creationId xmlns:a16="http://schemas.microsoft.com/office/drawing/2014/main" id="{4512EAAD-492B-AD59-0952-D0927EE65C8F}"/>
              </a:ext>
            </a:extLst>
          </p:cNvPr>
          <p:cNvSpPr/>
          <p:nvPr/>
        </p:nvSpPr>
        <p:spPr>
          <a:xfrm>
            <a:off x="11116965" y="1077952"/>
            <a:ext cx="359873" cy="359873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5" descr="Ícone&#10;&#10;Descrição gerada automaticamente">
            <a:extLst>
              <a:ext uri="{FF2B5EF4-FFF2-40B4-BE49-F238E27FC236}">
                <a16:creationId xmlns:a16="http://schemas.microsoft.com/office/drawing/2014/main" id="{0040691E-5285-E4B9-84D0-7DBEA968D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595" y="1133190"/>
            <a:ext cx="228285" cy="22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Google Shape;478;p58">
            <a:extLst>
              <a:ext uri="{FF2B5EF4-FFF2-40B4-BE49-F238E27FC236}">
                <a16:creationId xmlns:a16="http://schemas.microsoft.com/office/drawing/2014/main" id="{8478F20A-447C-F2C8-4F5F-A781A59370ED}"/>
              </a:ext>
            </a:extLst>
          </p:cNvPr>
          <p:cNvCxnSpPr>
            <a:cxnSpLocks/>
          </p:cNvCxnSpPr>
          <p:nvPr/>
        </p:nvCxnSpPr>
        <p:spPr>
          <a:xfrm flipH="1">
            <a:off x="289852" y="3120474"/>
            <a:ext cx="7598888" cy="0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726860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E3A1C-223A-602E-CCAA-BBE9F67A4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A7CD5D96-AAA4-ED69-40E7-E8E58CFA755D}"/>
              </a:ext>
            </a:extLst>
          </p:cNvPr>
          <p:cNvSpPr/>
          <p:nvPr/>
        </p:nvSpPr>
        <p:spPr>
          <a:xfrm>
            <a:off x="7034194" y="266962"/>
            <a:ext cx="4867954" cy="5743094"/>
          </a:xfrm>
          <a:prstGeom prst="roundRect">
            <a:avLst>
              <a:gd name="adj" fmla="val 378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C1DD9B3-BB00-73FA-23CF-113DA7B60396}"/>
              </a:ext>
            </a:extLst>
          </p:cNvPr>
          <p:cNvSpPr/>
          <p:nvPr/>
        </p:nvSpPr>
        <p:spPr>
          <a:xfrm>
            <a:off x="289852" y="266962"/>
            <a:ext cx="6455888" cy="5743094"/>
          </a:xfrm>
          <a:prstGeom prst="roundRect">
            <a:avLst>
              <a:gd name="adj" fmla="val 378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5" name="Retângulo: Cantos Superiores Arredondados 4">
            <a:extLst>
              <a:ext uri="{FF2B5EF4-FFF2-40B4-BE49-F238E27FC236}">
                <a16:creationId xmlns:a16="http://schemas.microsoft.com/office/drawing/2014/main" id="{DA2F8B6F-0885-1E46-071A-A70BEC8506AC}"/>
              </a:ext>
            </a:extLst>
          </p:cNvPr>
          <p:cNvSpPr/>
          <p:nvPr/>
        </p:nvSpPr>
        <p:spPr>
          <a:xfrm>
            <a:off x="645373" y="2045984"/>
            <a:ext cx="5450627" cy="563412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3" name="Retângulo: Cantos Superiores Arredondados 12">
            <a:extLst>
              <a:ext uri="{FF2B5EF4-FFF2-40B4-BE49-F238E27FC236}">
                <a16:creationId xmlns:a16="http://schemas.microsoft.com/office/drawing/2014/main" id="{B00CD156-F14F-CDF2-669E-32D4A4D93C6D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4" name="Google Shape;555;p62">
            <a:extLst>
              <a:ext uri="{FF2B5EF4-FFF2-40B4-BE49-F238E27FC236}">
                <a16:creationId xmlns:a16="http://schemas.microsoft.com/office/drawing/2014/main" id="{82B410FA-9876-8887-6A06-2F7F2D678158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Framework de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rollout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 do piloto</a:t>
            </a:r>
          </a:p>
        </p:txBody>
      </p:sp>
      <p:sp>
        <p:nvSpPr>
          <p:cNvPr id="19" name="Google Shape;476;p58">
            <a:extLst>
              <a:ext uri="{FF2B5EF4-FFF2-40B4-BE49-F238E27FC236}">
                <a16:creationId xmlns:a16="http://schemas.microsoft.com/office/drawing/2014/main" id="{2F06CB2A-B446-44BF-F803-524E81354F26}"/>
              </a:ext>
            </a:extLst>
          </p:cNvPr>
          <p:cNvSpPr txBox="1"/>
          <p:nvPr/>
        </p:nvSpPr>
        <p:spPr>
          <a:xfrm>
            <a:off x="487424" y="1049358"/>
            <a:ext cx="536947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Roboto"/>
                <a:cs typeface="Roboto"/>
                <a:sym typeface="Roboto"/>
              </a:rPr>
              <a:t>Payback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355;g13232dfa5b7_0_352">
            <a:extLst>
              <a:ext uri="{FF2B5EF4-FFF2-40B4-BE49-F238E27FC236}">
                <a16:creationId xmlns:a16="http://schemas.microsoft.com/office/drawing/2014/main" id="{AA500B5E-F671-D4FF-A3B4-2C8BBA4BF8A8}"/>
              </a:ext>
            </a:extLst>
          </p:cNvPr>
          <p:cNvSpPr txBox="1"/>
          <p:nvPr/>
        </p:nvSpPr>
        <p:spPr>
          <a:xfrm>
            <a:off x="487424" y="1418719"/>
            <a:ext cx="502755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Qual é o tempo de retorno do seu investimento?</a:t>
            </a: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E80DC548-CB5D-0515-FF15-97B211B63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491044"/>
              </p:ext>
            </p:extLst>
          </p:nvPr>
        </p:nvGraphicFramePr>
        <p:xfrm>
          <a:off x="645374" y="2047748"/>
          <a:ext cx="5450626" cy="3125995"/>
        </p:xfrm>
        <a:graphic>
          <a:graphicData uri="http://schemas.openxmlformats.org/drawingml/2006/table">
            <a:tbl>
              <a:tblPr firstRow="1" bandRow="1"/>
              <a:tblGrid>
                <a:gridCol w="1689503">
                  <a:extLst>
                    <a:ext uri="{9D8B030D-6E8A-4147-A177-3AD203B41FA5}">
                      <a16:colId xmlns:a16="http://schemas.microsoft.com/office/drawing/2014/main" val="1963429144"/>
                    </a:ext>
                  </a:extLst>
                </a:gridCol>
                <a:gridCol w="1832578">
                  <a:extLst>
                    <a:ext uri="{9D8B030D-6E8A-4147-A177-3AD203B41FA5}">
                      <a16:colId xmlns:a16="http://schemas.microsoft.com/office/drawing/2014/main" val="3235486820"/>
                    </a:ext>
                  </a:extLst>
                </a:gridCol>
                <a:gridCol w="1928545">
                  <a:extLst>
                    <a:ext uri="{9D8B030D-6E8A-4147-A177-3AD203B41FA5}">
                      <a16:colId xmlns:a16="http://schemas.microsoft.com/office/drawing/2014/main" val="3769156669"/>
                    </a:ext>
                  </a:extLst>
                </a:gridCol>
              </a:tblGrid>
              <a:tr h="538627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itchFamily="2" charset="0"/>
                        </a:rPr>
                        <a:t>Ano </a:t>
                      </a:r>
                      <a:endParaRPr lang="pt-BR" sz="3600" b="1" i="0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i="0" dirty="0">
                          <a:solidFill>
                            <a:srgbClr val="FFFFFF"/>
                          </a:solidFill>
                          <a:effectLst/>
                          <a:latin typeface="Montserrat" pitchFamily="2" charset="0"/>
                        </a:rPr>
                        <a:t>Fluxo de caixa</a:t>
                      </a:r>
                      <a:endParaRPr lang="pt-BR" sz="3600" b="1" i="0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itchFamily="2" charset="0"/>
                        </a:rPr>
                        <a:t>Fluxo de caixa acumulado​</a:t>
                      </a:r>
                      <a:endParaRPr lang="pt-BR" sz="3600" b="1" i="0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949583"/>
                  </a:ext>
                </a:extLst>
              </a:tr>
              <a:tr h="369624"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2672645"/>
                  </a:ext>
                </a:extLst>
              </a:tr>
              <a:tr h="369624"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itchFamily="2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6228048"/>
                  </a:ext>
                </a:extLst>
              </a:tr>
              <a:tr h="369624">
                <a:tc>
                  <a:txBody>
                    <a:bodyPr/>
                    <a:lstStyle/>
                    <a:p>
                      <a:pPr algn="ctr"/>
                      <a:endParaRPr lang="pt-BR" sz="120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itchFamily="2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6951332"/>
                  </a:ext>
                </a:extLst>
              </a:tr>
              <a:tr h="369624"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itchFamily="2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522141"/>
                  </a:ext>
                </a:extLst>
              </a:tr>
              <a:tr h="369624"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itchFamily="2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0824602"/>
                  </a:ext>
                </a:extLst>
              </a:tr>
              <a:tr h="369624"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itchFamily="2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551038"/>
                  </a:ext>
                </a:extLst>
              </a:tr>
              <a:tr h="369624">
                <a:tc>
                  <a:txBody>
                    <a:bodyPr/>
                    <a:lstStyle/>
                    <a:p>
                      <a:pPr algn="ctr"/>
                      <a:endParaRPr lang="pt-BR" sz="120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itchFamily="2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3905190"/>
                  </a:ext>
                </a:extLst>
              </a:tr>
            </a:tbl>
          </a:graphicData>
        </a:graphic>
      </p:graphicFrame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09C3FEB-9691-8BF2-86A8-22EBCA2F471E}"/>
              </a:ext>
            </a:extLst>
          </p:cNvPr>
          <p:cNvSpPr/>
          <p:nvPr/>
        </p:nvSpPr>
        <p:spPr>
          <a:xfrm>
            <a:off x="5992841" y="1077952"/>
            <a:ext cx="359873" cy="359873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339DB4F7-2204-D0A5-140E-BA0183D753D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777" y="1135728"/>
            <a:ext cx="252000" cy="252000"/>
          </a:xfrm>
          <a:prstGeom prst="rect">
            <a:avLst/>
          </a:prstGeom>
        </p:spPr>
      </p:pic>
      <p:sp>
        <p:nvSpPr>
          <p:cNvPr id="18" name="Google Shape;476;p58">
            <a:extLst>
              <a:ext uri="{FF2B5EF4-FFF2-40B4-BE49-F238E27FC236}">
                <a16:creationId xmlns:a16="http://schemas.microsoft.com/office/drawing/2014/main" id="{CCB88E64-B5BE-A17A-AC64-6E17DD525DD2}"/>
              </a:ext>
            </a:extLst>
          </p:cNvPr>
          <p:cNvSpPr txBox="1"/>
          <p:nvPr/>
        </p:nvSpPr>
        <p:spPr>
          <a:xfrm>
            <a:off x="7260341" y="1049358"/>
            <a:ext cx="536947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Roboto"/>
                <a:cs typeface="Roboto"/>
                <a:sym typeface="Roboto"/>
              </a:rPr>
              <a:t>Payback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355;g13232dfa5b7_0_352">
            <a:extLst>
              <a:ext uri="{FF2B5EF4-FFF2-40B4-BE49-F238E27FC236}">
                <a16:creationId xmlns:a16="http://schemas.microsoft.com/office/drawing/2014/main" id="{44B10F56-2A20-975C-B34F-DFA587FCE534}"/>
              </a:ext>
            </a:extLst>
          </p:cNvPr>
          <p:cNvSpPr txBox="1"/>
          <p:nvPr/>
        </p:nvSpPr>
        <p:spPr>
          <a:xfrm>
            <a:off x="7260341" y="1418719"/>
            <a:ext cx="502755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Investimento  /  Fluxo de Caixa</a:t>
            </a:r>
          </a:p>
        </p:txBody>
      </p:sp>
      <p:sp>
        <p:nvSpPr>
          <p:cNvPr id="22" name="Google Shape;355;g13232dfa5b7_0_352">
            <a:extLst>
              <a:ext uri="{FF2B5EF4-FFF2-40B4-BE49-F238E27FC236}">
                <a16:creationId xmlns:a16="http://schemas.microsoft.com/office/drawing/2014/main" id="{C00D5192-1F00-C1AE-B4E4-9F1F24320EAF}"/>
              </a:ext>
            </a:extLst>
          </p:cNvPr>
          <p:cNvSpPr txBox="1"/>
          <p:nvPr/>
        </p:nvSpPr>
        <p:spPr>
          <a:xfrm>
            <a:off x="7260341" y="5453420"/>
            <a:ext cx="502755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Premissas: Detalhamento,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lorem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ipsum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C8C41D91-B56E-58CB-B14B-18E2BBD3566F}"/>
              </a:ext>
            </a:extLst>
          </p:cNvPr>
          <p:cNvSpPr/>
          <p:nvPr/>
        </p:nvSpPr>
        <p:spPr>
          <a:xfrm>
            <a:off x="11253952" y="1077952"/>
            <a:ext cx="359873" cy="359873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Imagem 23" descr="Ícone&#10;&#10;Descrição gerada automaticamente">
            <a:extLst>
              <a:ext uri="{FF2B5EF4-FFF2-40B4-BE49-F238E27FC236}">
                <a16:creationId xmlns:a16="http://schemas.microsoft.com/office/drawing/2014/main" id="{58673DE2-6F9C-4D5D-4D3F-EA4B8299A97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888" y="1135728"/>
            <a:ext cx="252000" cy="252000"/>
          </a:xfrm>
          <a:prstGeom prst="rect">
            <a:avLst/>
          </a:prstGeom>
        </p:spPr>
      </p:pic>
      <p:sp>
        <p:nvSpPr>
          <p:cNvPr id="25" name="Google Shape;79;p12">
            <a:extLst>
              <a:ext uri="{FF2B5EF4-FFF2-40B4-BE49-F238E27FC236}">
                <a16:creationId xmlns:a16="http://schemas.microsoft.com/office/drawing/2014/main" id="{F37E5E0D-5236-1E16-BAEE-A236D4497FEC}"/>
              </a:ext>
            </a:extLst>
          </p:cNvPr>
          <p:cNvSpPr txBox="1"/>
          <p:nvPr/>
        </p:nvSpPr>
        <p:spPr>
          <a:xfrm>
            <a:off x="7815716" y="2552839"/>
            <a:ext cx="3358704" cy="76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400" i="0" dirty="0">
                <a:solidFill>
                  <a:schemeClr val="tx1"/>
                </a:solidFill>
                <a:sym typeface="Poppins"/>
              </a:rPr>
              <a:t>Valor Investido: R$ XXX</a:t>
            </a:r>
          </a:p>
          <a:p>
            <a:pPr>
              <a:lnSpc>
                <a:spcPct val="150000"/>
              </a:lnSpc>
            </a:pPr>
            <a:r>
              <a:rPr lang="pt-BR" sz="1400" i="0" dirty="0">
                <a:solidFill>
                  <a:schemeClr val="tx1"/>
                </a:solidFill>
                <a:sym typeface="Poppins"/>
              </a:rPr>
              <a:t>Fluxo de caixa: YYY/Ano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1992E980-A30B-F051-AF17-9D23BF01341A}"/>
              </a:ext>
            </a:extLst>
          </p:cNvPr>
          <p:cNvSpPr/>
          <p:nvPr/>
        </p:nvSpPr>
        <p:spPr>
          <a:xfrm>
            <a:off x="8122357" y="2207289"/>
            <a:ext cx="2634433" cy="318801"/>
          </a:xfrm>
          <a:prstGeom prst="roundRect">
            <a:avLst/>
          </a:prstGeom>
          <a:noFill/>
          <a:ln>
            <a:gradFill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pt-BR" sz="1400" dirty="0"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latin typeface="Montserrat" panose="00000500000000000000" pitchFamily="2" charset="0"/>
              </a:rPr>
              <a:t>Exemplo</a:t>
            </a:r>
          </a:p>
        </p:txBody>
      </p:sp>
      <p:sp>
        <p:nvSpPr>
          <p:cNvPr id="27" name="Google Shape;269;g11fd9810325_0_181">
            <a:extLst>
              <a:ext uri="{FF2B5EF4-FFF2-40B4-BE49-F238E27FC236}">
                <a16:creationId xmlns:a16="http://schemas.microsoft.com/office/drawing/2014/main" id="{5A9E2923-79FD-C12E-C499-055DA7784178}"/>
              </a:ext>
            </a:extLst>
          </p:cNvPr>
          <p:cNvSpPr txBox="1"/>
          <p:nvPr/>
        </p:nvSpPr>
        <p:spPr>
          <a:xfrm>
            <a:off x="8780049" y="3857737"/>
            <a:ext cx="1324059" cy="31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t-BR" sz="1600" dirty="0">
                <a:solidFill>
                  <a:srgbClr val="262626"/>
                </a:solidFill>
                <a:latin typeface="Montserrat" panose="00000500000000000000" pitchFamily="2" charset="0"/>
                <a:cs typeface="Arial" panose="020B0604020202020204" pitchFamily="34" charset="0"/>
                <a:sym typeface="Calibri"/>
              </a:rPr>
              <a:t>XXX</a:t>
            </a:r>
            <a:endParaRPr lang="pt-BR" sz="1600" dirty="0">
              <a:solidFill>
                <a:srgbClr val="262626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8" name="Google Shape;269;g11fd9810325_0_181">
            <a:extLst>
              <a:ext uri="{FF2B5EF4-FFF2-40B4-BE49-F238E27FC236}">
                <a16:creationId xmlns:a16="http://schemas.microsoft.com/office/drawing/2014/main" id="{F73583A7-F1D7-B2B9-13A2-600F967817D5}"/>
              </a:ext>
            </a:extLst>
          </p:cNvPr>
          <p:cNvSpPr txBox="1"/>
          <p:nvPr/>
        </p:nvSpPr>
        <p:spPr>
          <a:xfrm>
            <a:off x="8780049" y="4471128"/>
            <a:ext cx="1324059" cy="31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t-BR" sz="1600" dirty="0">
                <a:solidFill>
                  <a:srgbClr val="262626"/>
                </a:solidFill>
                <a:latin typeface="Montserrat" panose="00000500000000000000" pitchFamily="2" charset="0"/>
                <a:cs typeface="Arial" panose="020B0604020202020204" pitchFamily="34" charset="0"/>
                <a:sym typeface="Calibri"/>
              </a:rPr>
              <a:t>YYY</a:t>
            </a:r>
            <a:endParaRPr lang="pt-BR" sz="1600" dirty="0">
              <a:solidFill>
                <a:srgbClr val="262626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81BEBB99-7BE7-5FDA-9638-499A6AA1F2B6}"/>
              </a:ext>
            </a:extLst>
          </p:cNvPr>
          <p:cNvSpPr/>
          <p:nvPr/>
        </p:nvSpPr>
        <p:spPr>
          <a:xfrm>
            <a:off x="9035101" y="4279136"/>
            <a:ext cx="813955" cy="46361"/>
          </a:xfrm>
          <a:prstGeom prst="roundRect">
            <a:avLst/>
          </a:prstGeom>
          <a:gradFill flip="none" rotWithShape="1">
            <a:gsLst>
              <a:gs pos="0">
                <a:srgbClr val="1BBFFF"/>
              </a:gs>
              <a:gs pos="100000">
                <a:srgbClr val="8800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Montserrat" panose="00000500000000000000" pitchFamily="2" charset="0"/>
            </a:endParaRPr>
          </a:p>
        </p:txBody>
      </p:sp>
      <p:sp>
        <p:nvSpPr>
          <p:cNvPr id="30" name="Google Shape;269;g11fd9810325_0_181">
            <a:extLst>
              <a:ext uri="{FF2B5EF4-FFF2-40B4-BE49-F238E27FC236}">
                <a16:creationId xmlns:a16="http://schemas.microsoft.com/office/drawing/2014/main" id="{C63FD812-8ACC-CE58-64DF-0FF04D3CDD8B}"/>
              </a:ext>
            </a:extLst>
          </p:cNvPr>
          <p:cNvSpPr txBox="1"/>
          <p:nvPr/>
        </p:nvSpPr>
        <p:spPr>
          <a:xfrm>
            <a:off x="7346613" y="4163178"/>
            <a:ext cx="1438800" cy="31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t-BR" sz="1600" b="1" dirty="0">
                <a:solidFill>
                  <a:srgbClr val="262626"/>
                </a:solidFill>
                <a:latin typeface="Montserrat" panose="00000500000000000000" pitchFamily="2" charset="0"/>
                <a:cs typeface="Arial" panose="020B0604020202020204" pitchFamily="34" charset="0"/>
                <a:sym typeface="Calibri"/>
              </a:rPr>
              <a:t>PAYBACK =</a:t>
            </a:r>
            <a:endParaRPr lang="pt-BR" sz="1600" dirty="0">
              <a:solidFill>
                <a:srgbClr val="262626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" name="Google Shape;269;g11fd9810325_0_181">
            <a:extLst>
              <a:ext uri="{FF2B5EF4-FFF2-40B4-BE49-F238E27FC236}">
                <a16:creationId xmlns:a16="http://schemas.microsoft.com/office/drawing/2014/main" id="{96E69B72-CCD5-6B0D-B5F1-930DFD9C1A79}"/>
              </a:ext>
            </a:extLst>
          </p:cNvPr>
          <p:cNvSpPr txBox="1"/>
          <p:nvPr/>
        </p:nvSpPr>
        <p:spPr>
          <a:xfrm>
            <a:off x="10021169" y="4163178"/>
            <a:ext cx="1480906" cy="31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t-BR" sz="1600" b="1" dirty="0"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0" scaled="1"/>
                </a:gradFill>
                <a:latin typeface="Montserrat" panose="00000500000000000000" pitchFamily="2" charset="0"/>
                <a:cs typeface="Arial" panose="020B0604020202020204" pitchFamily="34" charset="0"/>
                <a:sym typeface="Calibri"/>
              </a:rPr>
              <a:t>= ZZ anos</a:t>
            </a:r>
            <a:endParaRPr lang="pt-BR" sz="1600" b="1" dirty="0">
              <a:gradFill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0" scaled="1"/>
              </a:gra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943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0" ma:contentTypeDescription="Create a new document." ma:contentTypeScope="" ma:versionID="9df59f1fe1b060495324566e385a97fc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8ba1b2d2854449f74abe68aa9f73f44f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20CB57-7E0C-4876-96DF-E1508637A9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40BD5E-C240-44AF-9310-514AD53EAD5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aee5329c-066a-4f26-a2c8-b375c9a21a0b"/>
    <ds:schemaRef ds:uri="ca24610a-89d8-41ed-9d17-0839b3811cc0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486</Words>
  <Application>Microsoft Office PowerPoint</Application>
  <PresentationFormat>Widescreen</PresentationFormat>
  <Paragraphs>93</Paragraphs>
  <Slides>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14</cp:revision>
  <dcterms:created xsi:type="dcterms:W3CDTF">2023-01-17T17:16:10Z</dcterms:created>
  <dcterms:modified xsi:type="dcterms:W3CDTF">2025-03-21T16:10:18Z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