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474060" r:id="rId8"/>
    <p:sldId id="214747405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474060"/>
            <p14:sldId id="21474740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7BE4"/>
    <a:srgbClr val="FFFFFF"/>
    <a:srgbClr val="033C73"/>
    <a:srgbClr val="CC59D5"/>
    <a:srgbClr val="1BBFFF"/>
    <a:srgbClr val="B733FC"/>
    <a:srgbClr val="012965"/>
    <a:srgbClr val="8800CC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93B370-F3AE-4FAF-809B-15173CA1F40D}" v="1" dt="2025-03-14T14:33:32.0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BCC9B-B76D-A491-7DD5-65F2A4A4F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EDF7B28-CB16-D556-2BC9-DEA82B967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B70387D-AA5F-FD5B-CE51-485CF6516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CFD158-6428-1A13-DE6A-3B20957D5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BCC6-E9A3-4D83-A291-4EE2FDBD94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25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831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009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01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170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3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755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865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62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81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42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256C0E2-8330-7193-1B2A-4310065D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591CE048-A2F4-C34B-21B8-B6CDA9DE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26269" r="49281" b="5851"/>
          <a:stretch/>
        </p:blipFill>
        <p:spPr>
          <a:xfrm>
            <a:off x="4837251" y="0"/>
            <a:ext cx="7354748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52BF2C-66CD-5E53-1A2F-C3B067DB72FF}"/>
              </a:ext>
            </a:extLst>
          </p:cNvPr>
          <p:cNvSpPr txBox="1"/>
          <p:nvPr/>
        </p:nvSpPr>
        <p:spPr>
          <a:xfrm>
            <a:off x="867589" y="862832"/>
            <a:ext cx="6104448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Framework</a:t>
            </a:r>
            <a:br>
              <a:rPr kumimoji="0" lang="pt-BR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de resultados do piloto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C157AC5-C0E1-AC0D-8081-868F1F9DD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2D495946-49B5-852D-BD25-5E220951E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5D08CB9-CA13-CB45-CC59-CDA8E84D32F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2" name="Imagem 1" descr="Forma&#10;&#10;Descrição gerada automaticamente com confiança média">
            <a:extLst>
              <a:ext uri="{FF2B5EF4-FFF2-40B4-BE49-F238E27FC236}">
                <a16:creationId xmlns:a16="http://schemas.microsoft.com/office/drawing/2014/main" id="{AEBF0478-CEB9-2739-D53D-43ECA2E5F0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0" r="6886" b="12151"/>
          <a:stretch/>
        </p:blipFill>
        <p:spPr>
          <a:xfrm flipH="1">
            <a:off x="7043410" y="1595650"/>
            <a:ext cx="5148589" cy="334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7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D0958-2F0E-8AD7-762F-63F561DB5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6AD9864-867E-BB0B-ADEF-B54A461DDCEA}"/>
              </a:ext>
            </a:extLst>
          </p:cNvPr>
          <p:cNvSpPr/>
          <p:nvPr/>
        </p:nvSpPr>
        <p:spPr>
          <a:xfrm>
            <a:off x="289851" y="266962"/>
            <a:ext cx="11612297" cy="5743094"/>
          </a:xfrm>
          <a:prstGeom prst="roundRect">
            <a:avLst>
              <a:gd name="adj" fmla="val 378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A3C063D6-9D40-AC27-5888-528F4D238778}"/>
              </a:ext>
            </a:extLst>
          </p:cNvPr>
          <p:cNvSpPr/>
          <p:nvPr/>
        </p:nvSpPr>
        <p:spPr>
          <a:xfrm>
            <a:off x="11413616" y="1008902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F554CCFF-FF74-051D-B73E-0A85891C2ACD}"/>
              </a:ext>
            </a:extLst>
          </p:cNvPr>
          <p:cNvSpPr/>
          <p:nvPr/>
        </p:nvSpPr>
        <p:spPr>
          <a:xfrm>
            <a:off x="8503069" y="1008902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0D7B524C-8692-751A-6006-40A8A01533CD}"/>
              </a:ext>
            </a:extLst>
          </p:cNvPr>
          <p:cNvSpPr/>
          <p:nvPr/>
        </p:nvSpPr>
        <p:spPr>
          <a:xfrm>
            <a:off x="5580572" y="1008902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BC011742-2115-6FE6-229C-9A232B5B0C96}"/>
              </a:ext>
            </a:extLst>
          </p:cNvPr>
          <p:cNvSpPr/>
          <p:nvPr/>
        </p:nvSpPr>
        <p:spPr>
          <a:xfrm>
            <a:off x="2752629" y="1008902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2002628B-DDED-ED03-77F5-4C841A3EA31B}"/>
              </a:ext>
            </a:extLst>
          </p:cNvPr>
          <p:cNvSpPr/>
          <p:nvPr/>
        </p:nvSpPr>
        <p:spPr>
          <a:xfrm>
            <a:off x="11371788" y="4499061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: Cantos Superiores Arredondados 12">
            <a:extLst>
              <a:ext uri="{FF2B5EF4-FFF2-40B4-BE49-F238E27FC236}">
                <a16:creationId xmlns:a16="http://schemas.microsoft.com/office/drawing/2014/main" id="{9E9F58D8-6A5E-961C-F4C1-B835C1AD84B7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4" name="Google Shape;555;p62">
            <a:extLst>
              <a:ext uri="{FF2B5EF4-FFF2-40B4-BE49-F238E27FC236}">
                <a16:creationId xmlns:a16="http://schemas.microsoft.com/office/drawing/2014/main" id="{290F40CE-5437-8DAC-D23E-BDBD45EA3262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Framework de detalhamento do desafio</a:t>
            </a:r>
          </a:p>
        </p:txBody>
      </p:sp>
      <p:sp>
        <p:nvSpPr>
          <p:cNvPr id="8" name="Google Shape;67;p12">
            <a:extLst>
              <a:ext uri="{FF2B5EF4-FFF2-40B4-BE49-F238E27FC236}">
                <a16:creationId xmlns:a16="http://schemas.microsoft.com/office/drawing/2014/main" id="{6B519CA1-183B-F2A5-93AC-EA77DA125DA6}"/>
              </a:ext>
            </a:extLst>
          </p:cNvPr>
          <p:cNvSpPr txBox="1"/>
          <p:nvPr/>
        </p:nvSpPr>
        <p:spPr>
          <a:xfrm>
            <a:off x="9147229" y="1038462"/>
            <a:ext cx="2430219" cy="33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900" b="1" i="1">
                <a:solidFill>
                  <a:srgbClr val="A5A5A5"/>
                </a:solidFill>
                <a:latin typeface="Pano Bold" panose="00000800000000000000" pitchFamily="2" charset="0"/>
                <a:ea typeface="Poppins"/>
                <a:cs typeface="Poppi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Poppins"/>
                <a:sym typeface="Poppins"/>
              </a:rPr>
              <a:t>Resultado realizados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Poppins"/>
            </a:endParaRPr>
          </a:p>
        </p:txBody>
      </p:sp>
      <p:sp>
        <p:nvSpPr>
          <p:cNvPr id="9" name="Google Shape;68;p12">
            <a:extLst>
              <a:ext uri="{FF2B5EF4-FFF2-40B4-BE49-F238E27FC236}">
                <a16:creationId xmlns:a16="http://schemas.microsoft.com/office/drawing/2014/main" id="{3BD9BDD8-830A-43DD-1D66-5F51E61F403F}"/>
              </a:ext>
            </a:extLst>
          </p:cNvPr>
          <p:cNvSpPr txBox="1"/>
          <p:nvPr/>
        </p:nvSpPr>
        <p:spPr>
          <a:xfrm>
            <a:off x="472900" y="4530559"/>
            <a:ext cx="6292772" cy="33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"/>
                <a:sym typeface="Poppins"/>
              </a:rPr>
              <a:t>Eventos inesperados e aprendizados durante o piloto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Poppins"/>
            </a:endParaRPr>
          </a:p>
        </p:txBody>
      </p:sp>
      <p:sp>
        <p:nvSpPr>
          <p:cNvPr id="10" name="Google Shape;76;p12">
            <a:extLst>
              <a:ext uri="{FF2B5EF4-FFF2-40B4-BE49-F238E27FC236}">
                <a16:creationId xmlns:a16="http://schemas.microsoft.com/office/drawing/2014/main" id="{38621AF0-A0DC-BB6A-71F7-11FDDF803E08}"/>
              </a:ext>
            </a:extLst>
          </p:cNvPr>
          <p:cNvSpPr txBox="1"/>
          <p:nvPr/>
        </p:nvSpPr>
        <p:spPr>
          <a:xfrm>
            <a:off x="472900" y="1352951"/>
            <a:ext cx="2597101" cy="8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59D5"/>
              </a:buClr>
              <a:buSzPts val="1100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PASSO 1: adicionar as incertezas do piloto alinhadas no Framework de Aprendizagem do Piloto.</a:t>
            </a:r>
          </a:p>
        </p:txBody>
      </p:sp>
      <p:sp>
        <p:nvSpPr>
          <p:cNvPr id="11" name="Google Shape;77;p12">
            <a:extLst>
              <a:ext uri="{FF2B5EF4-FFF2-40B4-BE49-F238E27FC236}">
                <a16:creationId xmlns:a16="http://schemas.microsoft.com/office/drawing/2014/main" id="{5807170B-93F1-8505-F6F8-863A4701E745}"/>
              </a:ext>
            </a:extLst>
          </p:cNvPr>
          <p:cNvSpPr txBox="1"/>
          <p:nvPr/>
        </p:nvSpPr>
        <p:spPr>
          <a:xfrm>
            <a:off x="9147230" y="1338403"/>
            <a:ext cx="2305169" cy="104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PASSO 4: Quais foram os resultados do piloto e quais incertezas são remanescentes?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Google Shape;78;p12">
            <a:extLst>
              <a:ext uri="{FF2B5EF4-FFF2-40B4-BE49-F238E27FC236}">
                <a16:creationId xmlns:a16="http://schemas.microsoft.com/office/drawing/2014/main" id="{62812B57-B85F-861B-0536-7C5C1B339878}"/>
              </a:ext>
            </a:extLst>
          </p:cNvPr>
          <p:cNvSpPr txBox="1"/>
          <p:nvPr/>
        </p:nvSpPr>
        <p:spPr>
          <a:xfrm>
            <a:off x="472899" y="4850798"/>
            <a:ext cx="8674329" cy="4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000" i="1">
                <a:solidFill>
                  <a:srgbClr val="A5A5A5"/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Poppins"/>
                <a:sym typeface="Poppins"/>
              </a:rPr>
              <a:t>PASSO 5: Relate o que ocorreu fora do previsto. Dificuldades imprevistas. Incertezas não previstas ocorridas. Pontos positivos.</a:t>
            </a:r>
          </a:p>
        </p:txBody>
      </p:sp>
      <p:sp>
        <p:nvSpPr>
          <p:cNvPr id="15" name="Google Shape;79;p12">
            <a:extLst>
              <a:ext uri="{FF2B5EF4-FFF2-40B4-BE49-F238E27FC236}">
                <a16:creationId xmlns:a16="http://schemas.microsoft.com/office/drawing/2014/main" id="{EFCE6ABC-DFAA-C955-DCDC-CAA31346EDC2}"/>
              </a:ext>
            </a:extLst>
          </p:cNvPr>
          <p:cNvSpPr txBox="1"/>
          <p:nvPr/>
        </p:nvSpPr>
        <p:spPr>
          <a:xfrm>
            <a:off x="3396395" y="1344251"/>
            <a:ext cx="2565601" cy="8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PASSO 2: adicionar os indicadores do piloto alinhadas no Framework de Aprendizagem do Piloto.</a:t>
            </a:r>
          </a:p>
        </p:txBody>
      </p:sp>
      <p:sp>
        <p:nvSpPr>
          <p:cNvPr id="16" name="Google Shape;80;p12">
            <a:extLst>
              <a:ext uri="{FF2B5EF4-FFF2-40B4-BE49-F238E27FC236}">
                <a16:creationId xmlns:a16="http://schemas.microsoft.com/office/drawing/2014/main" id="{AA4D43F9-D929-62A5-1F5A-2037A442D194}"/>
              </a:ext>
            </a:extLst>
          </p:cNvPr>
          <p:cNvSpPr txBox="1"/>
          <p:nvPr/>
        </p:nvSpPr>
        <p:spPr>
          <a:xfrm>
            <a:off x="6164889" y="1352951"/>
            <a:ext cx="2436005" cy="8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PASSO 3: adicionar as hipóteses do piloto alinhadas no Framework de Aprendizagem do Piloto.</a:t>
            </a:r>
          </a:p>
        </p:txBody>
      </p:sp>
      <p:sp>
        <p:nvSpPr>
          <p:cNvPr id="17" name="Google Shape;64;p12">
            <a:extLst>
              <a:ext uri="{FF2B5EF4-FFF2-40B4-BE49-F238E27FC236}">
                <a16:creationId xmlns:a16="http://schemas.microsoft.com/office/drawing/2014/main" id="{CDB10E43-A594-8F59-65AF-DAFBE7EEF32A}"/>
              </a:ext>
            </a:extLst>
          </p:cNvPr>
          <p:cNvSpPr txBox="1"/>
          <p:nvPr/>
        </p:nvSpPr>
        <p:spPr>
          <a:xfrm>
            <a:off x="472900" y="1034893"/>
            <a:ext cx="2511293" cy="33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000" b="1" i="1">
                <a:solidFill>
                  <a:srgbClr val="A5A5A5"/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Poppins"/>
                <a:sym typeface="Poppins"/>
              </a:rPr>
              <a:t>Incertezas do piloto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Poppins"/>
            </a:endParaRPr>
          </a:p>
        </p:txBody>
      </p:sp>
      <p:sp>
        <p:nvSpPr>
          <p:cNvPr id="21" name="Google Shape;65;p12">
            <a:extLst>
              <a:ext uri="{FF2B5EF4-FFF2-40B4-BE49-F238E27FC236}">
                <a16:creationId xmlns:a16="http://schemas.microsoft.com/office/drawing/2014/main" id="{1B2AF50F-1B61-2F0B-3E4C-F9799C2C6E92}"/>
              </a:ext>
            </a:extLst>
          </p:cNvPr>
          <p:cNvSpPr txBox="1"/>
          <p:nvPr/>
        </p:nvSpPr>
        <p:spPr>
          <a:xfrm>
            <a:off x="3396395" y="1034231"/>
            <a:ext cx="1871698" cy="33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900" b="1" i="1">
                <a:solidFill>
                  <a:srgbClr val="A5A5A5"/>
                </a:solidFill>
                <a:latin typeface="Pano Bold" panose="00000800000000000000" pitchFamily="2" charset="0"/>
                <a:ea typeface="Poppins"/>
                <a:cs typeface="Poppi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Poppins"/>
                <a:sym typeface="Poppins"/>
              </a:rPr>
              <a:t>Indicadores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Poppins"/>
            </a:endParaRPr>
          </a:p>
        </p:txBody>
      </p:sp>
      <p:sp>
        <p:nvSpPr>
          <p:cNvPr id="26" name="Google Shape;66;p12">
            <a:extLst>
              <a:ext uri="{FF2B5EF4-FFF2-40B4-BE49-F238E27FC236}">
                <a16:creationId xmlns:a16="http://schemas.microsoft.com/office/drawing/2014/main" id="{1874D04C-2E90-75DB-82CC-1B435FDE1451}"/>
              </a:ext>
            </a:extLst>
          </p:cNvPr>
          <p:cNvSpPr txBox="1"/>
          <p:nvPr/>
        </p:nvSpPr>
        <p:spPr>
          <a:xfrm>
            <a:off x="6164888" y="1034231"/>
            <a:ext cx="2532592" cy="33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900" b="1" i="1">
                <a:solidFill>
                  <a:srgbClr val="A5A5A5"/>
                </a:solidFill>
                <a:latin typeface="Pano Bold" panose="00000800000000000000" pitchFamily="2" charset="0"/>
                <a:ea typeface="Poppins"/>
                <a:cs typeface="Poppi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Poppins"/>
                <a:sym typeface="Poppins"/>
              </a:rPr>
              <a:t>Resultados esperados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Poppins"/>
            </a:endParaRPr>
          </a:p>
        </p:txBody>
      </p:sp>
      <p:pic>
        <p:nvPicPr>
          <p:cNvPr id="38" name="Picture 2" descr="Ícone&#10;&#10;Descrição gerada automaticamente">
            <a:extLst>
              <a:ext uri="{FF2B5EF4-FFF2-40B4-BE49-F238E27FC236}">
                <a16:creationId xmlns:a16="http://schemas.microsoft.com/office/drawing/2014/main" id="{4CD030F0-E601-FDD7-1396-E070A2944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540" y="4521799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Ícone&#10;&#10;Descrição gerada automaticamente">
            <a:extLst>
              <a:ext uri="{FF2B5EF4-FFF2-40B4-BE49-F238E27FC236}">
                <a16:creationId xmlns:a16="http://schemas.microsoft.com/office/drawing/2014/main" id="{5AEB04D7-CCEC-82B2-E574-41AAA9B2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74" y="1057139"/>
            <a:ext cx="2762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Ícone&#10;&#10;Descrição gerada automaticamente">
            <a:extLst>
              <a:ext uri="{FF2B5EF4-FFF2-40B4-BE49-F238E27FC236}">
                <a16:creationId xmlns:a16="http://schemas.microsoft.com/office/drawing/2014/main" id="{8AE09C81-F2F8-CA46-0ABF-2C4640F62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400" y="105631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Ícone&#10;&#10;Descrição gerada automaticamente">
            <a:extLst>
              <a:ext uri="{FF2B5EF4-FFF2-40B4-BE49-F238E27FC236}">
                <a16:creationId xmlns:a16="http://schemas.microsoft.com/office/drawing/2014/main" id="{E5C5370D-9B82-7E6B-3793-5BCB97430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57" y="105587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Ícone&#10;&#10;Descrição gerada automaticamente">
            <a:extLst>
              <a:ext uri="{FF2B5EF4-FFF2-40B4-BE49-F238E27FC236}">
                <a16:creationId xmlns:a16="http://schemas.microsoft.com/office/drawing/2014/main" id="{71D010AA-0BC2-0AD3-66C6-C60DDE235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43" y="1056318"/>
            <a:ext cx="2762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Agrupar 57">
            <a:extLst>
              <a:ext uri="{FF2B5EF4-FFF2-40B4-BE49-F238E27FC236}">
                <a16:creationId xmlns:a16="http://schemas.microsoft.com/office/drawing/2014/main" id="{2E41D700-EAC3-D29E-A4F4-1277075960F8}"/>
              </a:ext>
            </a:extLst>
          </p:cNvPr>
          <p:cNvGrpSpPr/>
          <p:nvPr/>
        </p:nvGrpSpPr>
        <p:grpSpPr>
          <a:xfrm>
            <a:off x="3235477" y="792168"/>
            <a:ext cx="5747159" cy="3490417"/>
            <a:chOff x="3235477" y="792169"/>
            <a:chExt cx="5747159" cy="2775784"/>
          </a:xfrm>
        </p:grpSpPr>
        <p:cxnSp>
          <p:nvCxnSpPr>
            <p:cNvPr id="64" name="Google Shape;478;p58">
              <a:extLst>
                <a:ext uri="{FF2B5EF4-FFF2-40B4-BE49-F238E27FC236}">
                  <a16:creationId xmlns:a16="http://schemas.microsoft.com/office/drawing/2014/main" id="{AB408996-01E3-B74D-78B7-96B382223872}"/>
                </a:ext>
              </a:extLst>
            </p:cNvPr>
            <p:cNvCxnSpPr>
              <a:cxnSpLocks/>
            </p:cNvCxnSpPr>
            <p:nvPr/>
          </p:nvCxnSpPr>
          <p:spPr>
            <a:xfrm>
              <a:off x="3235477" y="792169"/>
              <a:ext cx="0" cy="2775784"/>
            </a:xfrm>
            <a:prstGeom prst="straightConnector1">
              <a:avLst/>
            </a:prstGeom>
            <a:noFill/>
            <a:ln w="38100" cap="flat" cmpd="sng"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5400000" scaled="1"/>
                <a:tileRect/>
              </a:gra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478;p58">
              <a:extLst>
                <a:ext uri="{FF2B5EF4-FFF2-40B4-BE49-F238E27FC236}">
                  <a16:creationId xmlns:a16="http://schemas.microsoft.com/office/drawing/2014/main" id="{DE40A50D-4B1A-2E19-9F24-956C2687C78F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792169"/>
              <a:ext cx="0" cy="2775784"/>
            </a:xfrm>
            <a:prstGeom prst="straightConnector1">
              <a:avLst/>
            </a:prstGeom>
            <a:noFill/>
            <a:ln w="38100" cap="flat" cmpd="sng"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5400000" scaled="1"/>
                <a:tileRect/>
              </a:gra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" name="Google Shape;478;p58">
              <a:extLst>
                <a:ext uri="{FF2B5EF4-FFF2-40B4-BE49-F238E27FC236}">
                  <a16:creationId xmlns:a16="http://schemas.microsoft.com/office/drawing/2014/main" id="{83938D5D-6BDE-4121-7705-E1FDA7250BC7}"/>
                </a:ext>
              </a:extLst>
            </p:cNvPr>
            <p:cNvCxnSpPr>
              <a:cxnSpLocks/>
            </p:cNvCxnSpPr>
            <p:nvPr/>
          </p:nvCxnSpPr>
          <p:spPr>
            <a:xfrm>
              <a:off x="8982636" y="792169"/>
              <a:ext cx="0" cy="2775784"/>
            </a:xfrm>
            <a:prstGeom prst="straightConnector1">
              <a:avLst/>
            </a:prstGeom>
            <a:noFill/>
            <a:ln w="38100" cap="flat" cmpd="sng"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5400000" scaled="1"/>
                <a:tileRect/>
              </a:gra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44" name="Google Shape;478;p58">
            <a:extLst>
              <a:ext uri="{FF2B5EF4-FFF2-40B4-BE49-F238E27FC236}">
                <a16:creationId xmlns:a16="http://schemas.microsoft.com/office/drawing/2014/main" id="{9B374A16-D5A4-64AD-869A-DA6542225A57}"/>
              </a:ext>
            </a:extLst>
          </p:cNvPr>
          <p:cNvCxnSpPr>
            <a:cxnSpLocks/>
          </p:cNvCxnSpPr>
          <p:nvPr/>
        </p:nvCxnSpPr>
        <p:spPr>
          <a:xfrm flipH="1">
            <a:off x="289851" y="4282586"/>
            <a:ext cx="11612297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37797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0" ma:contentTypeDescription="Create a new document." ma:contentTypeScope="" ma:versionID="9df59f1fe1b060495324566e385a97fc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8ba1b2d2854449f74abe68aa9f73f44f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aee5329c-066a-4f26-a2c8-b375c9a21a0b"/>
    <ds:schemaRef ds:uri="ca24610a-89d8-41ed-9d17-0839b3811cc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01B1200-0C6A-44D5-A061-E3B1DEC5B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112</Words>
  <Application>Microsoft Office PowerPoint</Application>
  <PresentationFormat>Widescreen</PresentationFormat>
  <Paragraphs>13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14</cp:revision>
  <dcterms:created xsi:type="dcterms:W3CDTF">2023-01-17T17:16:10Z</dcterms:created>
  <dcterms:modified xsi:type="dcterms:W3CDTF">2025-03-21T16:01:29Z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