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86" r:id="rId7"/>
  </p:sldMasterIdLst>
  <p:notesMasterIdLst>
    <p:notesMasterId r:id="rId15"/>
  </p:notesMasterIdLst>
  <p:handoutMasterIdLst>
    <p:handoutMasterId r:id="rId16"/>
  </p:handoutMasterIdLst>
  <p:sldIdLst>
    <p:sldId id="2147474058" r:id="rId8"/>
    <p:sldId id="2147474063" r:id="rId9"/>
    <p:sldId id="2147474077" r:id="rId10"/>
    <p:sldId id="2147474078" r:id="rId11"/>
    <p:sldId id="2147474079" r:id="rId12"/>
    <p:sldId id="2147474080" r:id="rId13"/>
    <p:sldId id="214747408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3"/>
            <p14:sldId id="2147474077"/>
            <p14:sldId id="2147474078"/>
            <p14:sldId id="2147474079"/>
            <p14:sldId id="2147474080"/>
            <p14:sldId id="21474740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CC59D5"/>
    <a:srgbClr val="033C73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179BB-2D6F-4832-9866-CD207008E478}" v="5" dt="2025-03-14T14:22:47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8B09E-715B-E34E-19E6-995E812E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CB65167-22CA-AE57-6ADE-EA8F659A8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F8E6D6-19F1-311A-9EF0-4B87A24BA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FF5BC5-438E-D82E-7EA5-7C7E08BB4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7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C156-1383-275B-B99D-20CF4E8E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0C61A8-C192-5A9A-B8BC-67CAC6BA2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2BDF0D-DDF3-D749-0669-BC5F62785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722C6D-C5B2-13E9-EE66-63A06D30A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27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9CA9F-3DF8-91FF-4C8B-0A7934BE7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442CA0-44AC-6CBF-0C35-642BB4F6A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EA72A7-F43B-D353-E2A5-6BF0676A3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9C4DBF-C231-EBF2-F745-5C21730A6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7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4C2CE-BCD3-484B-42D3-5071DC5AA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6EF168-875D-6016-CA85-6F01B7F1B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4402F0E-9E2A-9AA3-B80B-BCD6490E3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41E53C-19C7-78E7-9E35-FBDDAA0A5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7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81CD-5210-CCC7-612E-D8BDAB768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478EBD-13C5-712A-9297-3547F98CD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CE386A1-520A-9C62-6B24-B1738ED2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F95E12-5427-0832-ABE5-651F20AA1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44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07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223493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 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aprendizagem de piloto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5EFCB6FA-07B8-81C3-7AAA-4C9C7A824D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95" y="1097678"/>
            <a:ext cx="3266918" cy="50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3442495-2D43-E3EF-81C4-E8B681EEF35F}"/>
              </a:ext>
            </a:extLst>
          </p:cNvPr>
          <p:cNvSpPr/>
          <p:nvPr/>
        </p:nvSpPr>
        <p:spPr>
          <a:xfrm>
            <a:off x="289850" y="2282371"/>
            <a:ext cx="5582032" cy="3697088"/>
          </a:xfrm>
          <a:prstGeom prst="roundRect">
            <a:avLst>
              <a:gd name="adj" fmla="val 490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EB8A5C2-BCE7-EB42-3550-3EEFF99F2551}"/>
              </a:ext>
            </a:extLst>
          </p:cNvPr>
          <p:cNvSpPr/>
          <p:nvPr/>
        </p:nvSpPr>
        <p:spPr>
          <a:xfrm>
            <a:off x="289850" y="266962"/>
            <a:ext cx="11612297" cy="1651486"/>
          </a:xfrm>
          <a:prstGeom prst="roundRect">
            <a:avLst>
              <a:gd name="adj" fmla="val 1484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F4DD47AE-26A9-593C-83F3-FAA17D1AB6D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EB0DBBDA-0D7F-6367-A9A5-8DE73A82BCD4}"/>
              </a:ext>
            </a:extLst>
          </p:cNvPr>
          <p:cNvSpPr txBox="1"/>
          <p:nvPr/>
        </p:nvSpPr>
        <p:spPr>
          <a:xfrm>
            <a:off x="485383" y="351608"/>
            <a:ext cx="70180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DESAFIO: Vacinação nas escolas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F87DB62-D68C-13B1-7967-2DFA23FA8EF8}"/>
              </a:ext>
            </a:extLst>
          </p:cNvPr>
          <p:cNvSpPr/>
          <p:nvPr/>
        </p:nvSpPr>
        <p:spPr>
          <a:xfrm>
            <a:off x="11194425" y="1037443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0704DFDF-9A05-A48F-3EBB-780D6D4CF973}"/>
              </a:ext>
            </a:extLst>
          </p:cNvPr>
          <p:cNvSpPr txBox="1"/>
          <p:nvPr/>
        </p:nvSpPr>
        <p:spPr>
          <a:xfrm>
            <a:off x="487424" y="1007076"/>
            <a:ext cx="34489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Data de elaboração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5661116-C58F-785C-CA1C-627FA42867AE}"/>
              </a:ext>
            </a:extLst>
          </p:cNvPr>
          <p:cNvSpPr/>
          <p:nvPr/>
        </p:nvSpPr>
        <p:spPr>
          <a:xfrm>
            <a:off x="5161856" y="2484598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55;g13232dfa5b7_0_352">
            <a:extLst>
              <a:ext uri="{FF2B5EF4-FFF2-40B4-BE49-F238E27FC236}">
                <a16:creationId xmlns:a16="http://schemas.microsoft.com/office/drawing/2014/main" id="{8BE12ACE-994F-3F68-A88D-E1EADB0DD114}"/>
              </a:ext>
            </a:extLst>
          </p:cNvPr>
          <p:cNvSpPr txBox="1"/>
          <p:nvPr/>
        </p:nvSpPr>
        <p:spPr>
          <a:xfrm>
            <a:off x="515346" y="1391824"/>
            <a:ext cx="520660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</a:rPr>
              <a:t>Xx</a:t>
            </a: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</a:rPr>
              <a:t>/mês a </a:t>
            </a:r>
            <a:r>
              <a:rPr kumimoji="0" lang="pt-BR" sz="1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</a:rPr>
              <a:t>Xx</a:t>
            </a: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</a:rPr>
              <a:t>/mês</a:t>
            </a:r>
          </a:p>
        </p:txBody>
      </p:sp>
      <p:sp>
        <p:nvSpPr>
          <p:cNvPr id="5" name="Google Shape;476;p58">
            <a:extLst>
              <a:ext uri="{FF2B5EF4-FFF2-40B4-BE49-F238E27FC236}">
                <a16:creationId xmlns:a16="http://schemas.microsoft.com/office/drawing/2014/main" id="{FFC41C00-B484-E592-35C7-78739371A7F5}"/>
              </a:ext>
            </a:extLst>
          </p:cNvPr>
          <p:cNvSpPr txBox="1"/>
          <p:nvPr/>
        </p:nvSpPr>
        <p:spPr>
          <a:xfrm>
            <a:off x="487424" y="2544998"/>
            <a:ext cx="42011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Participantes do time do desafio</a:t>
            </a:r>
          </a:p>
        </p:txBody>
      </p:sp>
      <p:sp>
        <p:nvSpPr>
          <p:cNvPr id="6" name="Google Shape;355;g13232dfa5b7_0_352">
            <a:extLst>
              <a:ext uri="{FF2B5EF4-FFF2-40B4-BE49-F238E27FC236}">
                <a16:creationId xmlns:a16="http://schemas.microsoft.com/office/drawing/2014/main" id="{DB392370-A24C-DEE2-BB26-BCA5BA6048BB}"/>
              </a:ext>
            </a:extLst>
          </p:cNvPr>
          <p:cNvSpPr txBox="1"/>
          <p:nvPr/>
        </p:nvSpPr>
        <p:spPr>
          <a:xfrm>
            <a:off x="515346" y="2929746"/>
            <a:ext cx="520660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Participante 1;</a:t>
            </a:r>
            <a:endParaRPr kumimoji="0" lang="pt-BR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sym typeface="Calibri"/>
              </a:rPr>
              <a:t>Participante 2;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sym typeface="Calibri"/>
              </a:rPr>
              <a:t>...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BD886F5-B73A-BC19-9107-C351436893B7}"/>
              </a:ext>
            </a:extLst>
          </p:cNvPr>
          <p:cNvSpPr/>
          <p:nvPr/>
        </p:nvSpPr>
        <p:spPr>
          <a:xfrm>
            <a:off x="6320115" y="2282371"/>
            <a:ext cx="5582032" cy="3697088"/>
          </a:xfrm>
          <a:prstGeom prst="roundRect">
            <a:avLst>
              <a:gd name="adj" fmla="val 563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E0793E9-67DB-DE06-F496-199A0C78BB42}"/>
              </a:ext>
            </a:extLst>
          </p:cNvPr>
          <p:cNvSpPr/>
          <p:nvPr/>
        </p:nvSpPr>
        <p:spPr>
          <a:xfrm>
            <a:off x="11192121" y="2484598"/>
            <a:ext cx="478991" cy="478991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476;p58">
            <a:extLst>
              <a:ext uri="{FF2B5EF4-FFF2-40B4-BE49-F238E27FC236}">
                <a16:creationId xmlns:a16="http://schemas.microsoft.com/office/drawing/2014/main" id="{E043A276-5DE6-D6E2-28DA-EA71E7DB00D2}"/>
              </a:ext>
            </a:extLst>
          </p:cNvPr>
          <p:cNvSpPr txBox="1"/>
          <p:nvPr/>
        </p:nvSpPr>
        <p:spPr>
          <a:xfrm>
            <a:off x="6517689" y="2544998"/>
            <a:ext cx="42011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Participantes da startup</a:t>
            </a:r>
          </a:p>
        </p:txBody>
      </p:sp>
      <p:sp>
        <p:nvSpPr>
          <p:cNvPr id="22" name="Google Shape;355;g13232dfa5b7_0_352">
            <a:extLst>
              <a:ext uri="{FF2B5EF4-FFF2-40B4-BE49-F238E27FC236}">
                <a16:creationId xmlns:a16="http://schemas.microsoft.com/office/drawing/2014/main" id="{C830B7FC-A250-43A6-1F49-EDDA4ED76771}"/>
              </a:ext>
            </a:extLst>
          </p:cNvPr>
          <p:cNvSpPr txBox="1"/>
          <p:nvPr/>
        </p:nvSpPr>
        <p:spPr>
          <a:xfrm>
            <a:off x="6590436" y="2929746"/>
            <a:ext cx="520660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Participante 1;</a:t>
            </a:r>
            <a:endParaRPr kumimoji="0" lang="pt-BR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sym typeface="Calibri"/>
              </a:rPr>
              <a:t>Participante 2;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  <a:sym typeface="Calibri"/>
              </a:rPr>
              <a:t>...</a:t>
            </a:r>
          </a:p>
        </p:txBody>
      </p:sp>
      <p:pic>
        <p:nvPicPr>
          <p:cNvPr id="24" name="Picture 2" descr="Ícone&#10;&#10;Descrição gerada automaticamente">
            <a:extLst>
              <a:ext uri="{FF2B5EF4-FFF2-40B4-BE49-F238E27FC236}">
                <a16:creationId xmlns:a16="http://schemas.microsoft.com/office/drawing/2014/main" id="{D1956535-F030-81A1-1C0E-3BDB38D2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09" y="1112073"/>
            <a:ext cx="329623" cy="3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Ícone&#10;&#10;Descrição gerada automaticamente">
            <a:extLst>
              <a:ext uri="{FF2B5EF4-FFF2-40B4-BE49-F238E27FC236}">
                <a16:creationId xmlns:a16="http://schemas.microsoft.com/office/drawing/2014/main" id="{EDF5E50C-552F-C25F-7493-0608E0C2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00" y="2585750"/>
            <a:ext cx="334233" cy="3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Ícone&#10;&#10;Descrição gerada automaticamente">
            <a:extLst>
              <a:ext uri="{FF2B5EF4-FFF2-40B4-BE49-F238E27FC236}">
                <a16:creationId xmlns:a16="http://schemas.microsoft.com/office/drawing/2014/main" id="{9DD87719-A680-A7C3-D182-4904DAB6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99" y="2585750"/>
            <a:ext cx="334233" cy="3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8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6488-67D0-B0F4-212D-188283C34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03AD275C-170B-285D-9EAA-6593E1A25762}"/>
              </a:ext>
            </a:extLst>
          </p:cNvPr>
          <p:cNvSpPr/>
          <p:nvPr/>
        </p:nvSpPr>
        <p:spPr>
          <a:xfrm>
            <a:off x="289851" y="266961"/>
            <a:ext cx="4807488" cy="5712497"/>
          </a:xfrm>
          <a:prstGeom prst="roundRect">
            <a:avLst>
              <a:gd name="adj" fmla="val 44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141B1D1B-9F14-B924-A752-18666FDEE61B}"/>
              </a:ext>
            </a:extLst>
          </p:cNvPr>
          <p:cNvSpPr/>
          <p:nvPr/>
        </p:nvSpPr>
        <p:spPr>
          <a:xfrm>
            <a:off x="289851" y="266961"/>
            <a:ext cx="4807487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B0C4CFC4-E929-748B-7E34-4A48EE1D0656}"/>
              </a:ext>
            </a:extLst>
          </p:cNvPr>
          <p:cNvSpPr txBox="1"/>
          <p:nvPr/>
        </p:nvSpPr>
        <p:spPr>
          <a:xfrm>
            <a:off x="485383" y="351608"/>
            <a:ext cx="19350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POR QUE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8B74311-00EE-E214-088C-22A5187CB2AD}"/>
              </a:ext>
            </a:extLst>
          </p:cNvPr>
          <p:cNvSpPr/>
          <p:nvPr/>
        </p:nvSpPr>
        <p:spPr>
          <a:xfrm>
            <a:off x="4558250" y="1025284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330D7391-8320-82CB-CA6A-DAACAC1626F1}"/>
              </a:ext>
            </a:extLst>
          </p:cNvPr>
          <p:cNvSpPr txBox="1"/>
          <p:nvPr/>
        </p:nvSpPr>
        <p:spPr>
          <a:xfrm>
            <a:off x="487424" y="1022464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Problema/Oportunidade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5;g13232dfa5b7_0_352">
            <a:extLst>
              <a:ext uri="{FF2B5EF4-FFF2-40B4-BE49-F238E27FC236}">
                <a16:creationId xmlns:a16="http://schemas.microsoft.com/office/drawing/2014/main" id="{C52DE145-1B17-74C0-1790-42678F6FB2AC}"/>
              </a:ext>
            </a:extLst>
          </p:cNvPr>
          <p:cNvSpPr txBox="1"/>
          <p:nvPr/>
        </p:nvSpPr>
        <p:spPr>
          <a:xfrm>
            <a:off x="515346" y="1391824"/>
            <a:ext cx="38587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problema ou oportunidade da corporação.</a:t>
            </a:r>
            <a:endParaRPr kumimoji="0" lang="pt-BR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2D2068A-CEC4-E2B7-4912-9E480733AC03}"/>
              </a:ext>
            </a:extLst>
          </p:cNvPr>
          <p:cNvSpPr/>
          <p:nvPr/>
        </p:nvSpPr>
        <p:spPr>
          <a:xfrm>
            <a:off x="5632387" y="266961"/>
            <a:ext cx="6269766" cy="5712497"/>
          </a:xfrm>
          <a:prstGeom prst="roundRect">
            <a:avLst>
              <a:gd name="adj" fmla="val 39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6D2ED264-B9C4-3F26-948C-66EB0AE3964B}"/>
              </a:ext>
            </a:extLst>
          </p:cNvPr>
          <p:cNvSpPr/>
          <p:nvPr/>
        </p:nvSpPr>
        <p:spPr>
          <a:xfrm>
            <a:off x="5632386" y="266961"/>
            <a:ext cx="6269766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Google Shape;555;p62">
            <a:extLst>
              <a:ext uri="{FF2B5EF4-FFF2-40B4-BE49-F238E27FC236}">
                <a16:creationId xmlns:a16="http://schemas.microsoft.com/office/drawing/2014/main" id="{DCA54A31-209C-3825-4248-36A4BF981516}"/>
              </a:ext>
            </a:extLst>
          </p:cNvPr>
          <p:cNvSpPr txBox="1"/>
          <p:nvPr/>
        </p:nvSpPr>
        <p:spPr>
          <a:xfrm>
            <a:off x="5869840" y="351608"/>
            <a:ext cx="19350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O QUE</a:t>
            </a:r>
          </a:p>
        </p:txBody>
      </p:sp>
      <p:sp>
        <p:nvSpPr>
          <p:cNvPr id="12" name="Google Shape;476;p58">
            <a:extLst>
              <a:ext uri="{FF2B5EF4-FFF2-40B4-BE49-F238E27FC236}">
                <a16:creationId xmlns:a16="http://schemas.microsoft.com/office/drawing/2014/main" id="{B574BD17-57CE-F22E-41F2-D1906FE2E0D5}"/>
              </a:ext>
            </a:extLst>
          </p:cNvPr>
          <p:cNvSpPr txBox="1"/>
          <p:nvPr/>
        </p:nvSpPr>
        <p:spPr>
          <a:xfrm>
            <a:off x="5871881" y="1022464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Solução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55;g13232dfa5b7_0_352">
            <a:extLst>
              <a:ext uri="{FF2B5EF4-FFF2-40B4-BE49-F238E27FC236}">
                <a16:creationId xmlns:a16="http://schemas.microsoft.com/office/drawing/2014/main" id="{EB78EC6C-74EB-6B07-6BE4-AE31FD1D3284}"/>
              </a:ext>
            </a:extLst>
          </p:cNvPr>
          <p:cNvSpPr txBox="1"/>
          <p:nvPr/>
        </p:nvSpPr>
        <p:spPr>
          <a:xfrm>
            <a:off x="5899803" y="1391824"/>
            <a:ext cx="530607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a solução existente da startup.</a:t>
            </a:r>
            <a:endParaRPr kumimoji="0" lang="pt-BR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6FF70B5-CD08-9898-E1BD-9DB68B8BD9B3}"/>
              </a:ext>
            </a:extLst>
          </p:cNvPr>
          <p:cNvSpPr/>
          <p:nvPr/>
        </p:nvSpPr>
        <p:spPr>
          <a:xfrm>
            <a:off x="4558250" y="339026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476;p58">
            <a:extLst>
              <a:ext uri="{FF2B5EF4-FFF2-40B4-BE49-F238E27FC236}">
                <a16:creationId xmlns:a16="http://schemas.microsoft.com/office/drawing/2014/main" id="{D852231D-2419-36D2-04AE-BE44F22819CD}"/>
              </a:ext>
            </a:extLst>
          </p:cNvPr>
          <p:cNvSpPr txBox="1"/>
          <p:nvPr/>
        </p:nvSpPr>
        <p:spPr>
          <a:xfrm>
            <a:off x="487424" y="3387442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Justificativa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CD6D2D34-CF7D-BE3B-D394-56E1AE350296}"/>
              </a:ext>
            </a:extLst>
          </p:cNvPr>
          <p:cNvSpPr txBox="1"/>
          <p:nvPr/>
        </p:nvSpPr>
        <p:spPr>
          <a:xfrm>
            <a:off x="515346" y="3756802"/>
            <a:ext cx="358529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as razões e que mobilizam o projeto delimitando as fontes de ganhos quando da resolução do problema ou aproveitamento da oportunidade.</a:t>
            </a:r>
            <a:endParaRPr kumimoji="0" lang="pt-BR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20" name="Picture 2" descr="Ícone&#10;&#10;Descrição gerada automaticamente">
            <a:extLst>
              <a:ext uri="{FF2B5EF4-FFF2-40B4-BE49-F238E27FC236}">
                <a16:creationId xmlns:a16="http://schemas.microsoft.com/office/drawing/2014/main" id="{C5321E12-AD5B-5803-E7AD-3A111868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81" y="1088102"/>
            <a:ext cx="220414" cy="2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Ícone&#10;&#10;Descrição gerada automaticamente">
            <a:extLst>
              <a:ext uri="{FF2B5EF4-FFF2-40B4-BE49-F238E27FC236}">
                <a16:creationId xmlns:a16="http://schemas.microsoft.com/office/drawing/2014/main" id="{78C4E875-C92F-04E1-C4B6-AEBCCD43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47" y="3459991"/>
            <a:ext cx="220414" cy="2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Google Shape;478;p58">
            <a:extLst>
              <a:ext uri="{FF2B5EF4-FFF2-40B4-BE49-F238E27FC236}">
                <a16:creationId xmlns:a16="http://schemas.microsoft.com/office/drawing/2014/main" id="{714FFA87-79ED-A4AA-C6AA-9E011ED1E818}"/>
              </a:ext>
            </a:extLst>
          </p:cNvPr>
          <p:cNvCxnSpPr>
            <a:cxnSpLocks/>
          </p:cNvCxnSpPr>
          <p:nvPr/>
        </p:nvCxnSpPr>
        <p:spPr>
          <a:xfrm flipH="1">
            <a:off x="289851" y="3138401"/>
            <a:ext cx="4807487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6;g13232dfa5b7_0_352">
            <a:extLst>
              <a:ext uri="{FF2B5EF4-FFF2-40B4-BE49-F238E27FC236}">
                <a16:creationId xmlns:a16="http://schemas.microsoft.com/office/drawing/2014/main" id="{53674E95-C2ED-B075-968E-E30F69BC00D7}"/>
              </a:ext>
            </a:extLst>
          </p:cNvPr>
          <p:cNvSpPr/>
          <p:nvPr/>
        </p:nvSpPr>
        <p:spPr>
          <a:xfrm>
            <a:off x="6000760" y="5301237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77;g13232dfa5b7_0_352">
            <a:extLst>
              <a:ext uri="{FF2B5EF4-FFF2-40B4-BE49-F238E27FC236}">
                <a16:creationId xmlns:a16="http://schemas.microsoft.com/office/drawing/2014/main" id="{F64CEFEE-4C43-8678-5E31-F647E41F8B7C}"/>
              </a:ext>
            </a:extLst>
          </p:cNvPr>
          <p:cNvSpPr txBox="1"/>
          <p:nvPr/>
        </p:nvSpPr>
        <p:spPr>
          <a:xfrm>
            <a:off x="6174509" y="5167864"/>
            <a:ext cx="13161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Baixo:</a:t>
            </a:r>
            <a:b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</a:b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Produto pronto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78;g13232dfa5b7_0_352">
            <a:extLst>
              <a:ext uri="{FF2B5EF4-FFF2-40B4-BE49-F238E27FC236}">
                <a16:creationId xmlns:a16="http://schemas.microsoft.com/office/drawing/2014/main" id="{F578E8AB-C413-784C-08FA-D0939872FC24}"/>
              </a:ext>
            </a:extLst>
          </p:cNvPr>
          <p:cNvSpPr/>
          <p:nvPr/>
        </p:nvSpPr>
        <p:spPr>
          <a:xfrm>
            <a:off x="7629960" y="5301237"/>
            <a:ext cx="164100" cy="164100"/>
          </a:xfrm>
          <a:prstGeom prst="ellipse">
            <a:avLst/>
          </a:prstGeom>
          <a:noFill/>
          <a:ln w="127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A3B83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79;g13232dfa5b7_0_352">
            <a:extLst>
              <a:ext uri="{FF2B5EF4-FFF2-40B4-BE49-F238E27FC236}">
                <a16:creationId xmlns:a16="http://schemas.microsoft.com/office/drawing/2014/main" id="{0C839CB9-B01F-E708-9A2A-D0B39E1F0572}"/>
              </a:ext>
            </a:extLst>
          </p:cNvPr>
          <p:cNvSpPr txBox="1"/>
          <p:nvPr/>
        </p:nvSpPr>
        <p:spPr>
          <a:xfrm>
            <a:off x="7803709" y="5167864"/>
            <a:ext cx="151712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Moderado: Produto adaptado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80;g13232dfa5b7_0_352">
            <a:extLst>
              <a:ext uri="{FF2B5EF4-FFF2-40B4-BE49-F238E27FC236}">
                <a16:creationId xmlns:a16="http://schemas.microsoft.com/office/drawing/2014/main" id="{0283B33D-0165-E5F7-3E6D-B64CF0F30B7C}"/>
              </a:ext>
            </a:extLst>
          </p:cNvPr>
          <p:cNvSpPr/>
          <p:nvPr/>
        </p:nvSpPr>
        <p:spPr>
          <a:xfrm>
            <a:off x="9535105" y="5301237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381;g13232dfa5b7_0_352">
            <a:extLst>
              <a:ext uri="{FF2B5EF4-FFF2-40B4-BE49-F238E27FC236}">
                <a16:creationId xmlns:a16="http://schemas.microsoft.com/office/drawing/2014/main" id="{945440EE-A78F-7DB3-6E70-70A2C5E50E25}"/>
              </a:ext>
            </a:extLst>
          </p:cNvPr>
          <p:cNvSpPr txBox="1"/>
          <p:nvPr/>
        </p:nvSpPr>
        <p:spPr>
          <a:xfrm>
            <a:off x="9708855" y="5167864"/>
            <a:ext cx="128187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Alto: Produto sob medida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85;g13232dfa5b7_0_352">
            <a:extLst>
              <a:ext uri="{FF2B5EF4-FFF2-40B4-BE49-F238E27FC236}">
                <a16:creationId xmlns:a16="http://schemas.microsoft.com/office/drawing/2014/main" id="{D20080E9-A0D4-EE66-B151-0B6817C6EA81}"/>
              </a:ext>
            </a:extLst>
          </p:cNvPr>
          <p:cNvSpPr/>
          <p:nvPr/>
        </p:nvSpPr>
        <p:spPr>
          <a:xfrm>
            <a:off x="6000760" y="3273856"/>
            <a:ext cx="164100" cy="164100"/>
          </a:xfrm>
          <a:prstGeom prst="ellips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386;g13232dfa5b7_0_352">
            <a:extLst>
              <a:ext uri="{FF2B5EF4-FFF2-40B4-BE49-F238E27FC236}">
                <a16:creationId xmlns:a16="http://schemas.microsoft.com/office/drawing/2014/main" id="{5511E194-36F5-3A0B-00D0-D7A1D5FF639B}"/>
              </a:ext>
            </a:extLst>
          </p:cNvPr>
          <p:cNvSpPr txBox="1"/>
          <p:nvPr/>
        </p:nvSpPr>
        <p:spPr>
          <a:xfrm>
            <a:off x="6174510" y="3140483"/>
            <a:ext cx="93224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Branding/Social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87;g13232dfa5b7_0_352">
            <a:extLst>
              <a:ext uri="{FF2B5EF4-FFF2-40B4-BE49-F238E27FC236}">
                <a16:creationId xmlns:a16="http://schemas.microsoft.com/office/drawing/2014/main" id="{1DB8BCD5-986C-EBF3-2C49-EB77E472A01B}"/>
              </a:ext>
            </a:extLst>
          </p:cNvPr>
          <p:cNvSpPr/>
          <p:nvPr/>
        </p:nvSpPr>
        <p:spPr>
          <a:xfrm>
            <a:off x="7629960" y="3273856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388;g13232dfa5b7_0_352">
            <a:extLst>
              <a:ext uri="{FF2B5EF4-FFF2-40B4-BE49-F238E27FC236}">
                <a16:creationId xmlns:a16="http://schemas.microsoft.com/office/drawing/2014/main" id="{A5BB0AA0-EEFB-4EF5-9A0E-41BE9586D34D}"/>
              </a:ext>
            </a:extLst>
          </p:cNvPr>
          <p:cNvSpPr txBox="1"/>
          <p:nvPr/>
        </p:nvSpPr>
        <p:spPr>
          <a:xfrm>
            <a:off x="7803709" y="3225121"/>
            <a:ext cx="18831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Produtividade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89;g13232dfa5b7_0_352">
            <a:extLst>
              <a:ext uri="{FF2B5EF4-FFF2-40B4-BE49-F238E27FC236}">
                <a16:creationId xmlns:a16="http://schemas.microsoft.com/office/drawing/2014/main" id="{21DA703C-771E-C0E7-6E85-4DE3A76949A7}"/>
              </a:ext>
            </a:extLst>
          </p:cNvPr>
          <p:cNvSpPr/>
          <p:nvPr/>
        </p:nvSpPr>
        <p:spPr>
          <a:xfrm>
            <a:off x="9525455" y="3273856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90;g13232dfa5b7_0_352">
            <a:extLst>
              <a:ext uri="{FF2B5EF4-FFF2-40B4-BE49-F238E27FC236}">
                <a16:creationId xmlns:a16="http://schemas.microsoft.com/office/drawing/2014/main" id="{0373C978-252E-67D6-AC3C-B7C0F61FF917}"/>
              </a:ext>
            </a:extLst>
          </p:cNvPr>
          <p:cNvSpPr txBox="1"/>
          <p:nvPr/>
        </p:nvSpPr>
        <p:spPr>
          <a:xfrm>
            <a:off x="9699205" y="3225121"/>
            <a:ext cx="16518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Mitigação de Risco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391;g13232dfa5b7_0_352">
            <a:extLst>
              <a:ext uri="{FF2B5EF4-FFF2-40B4-BE49-F238E27FC236}">
                <a16:creationId xmlns:a16="http://schemas.microsoft.com/office/drawing/2014/main" id="{0A242634-4181-C6C3-2A3B-1C3E5CA128B0}"/>
              </a:ext>
            </a:extLst>
          </p:cNvPr>
          <p:cNvSpPr/>
          <p:nvPr/>
        </p:nvSpPr>
        <p:spPr>
          <a:xfrm>
            <a:off x="6000760" y="3722657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92;g13232dfa5b7_0_352">
            <a:extLst>
              <a:ext uri="{FF2B5EF4-FFF2-40B4-BE49-F238E27FC236}">
                <a16:creationId xmlns:a16="http://schemas.microsoft.com/office/drawing/2014/main" id="{4F31152F-C575-939C-3F3C-F6E8900ED421}"/>
              </a:ext>
            </a:extLst>
          </p:cNvPr>
          <p:cNvSpPr txBox="1"/>
          <p:nvPr/>
        </p:nvSpPr>
        <p:spPr>
          <a:xfrm>
            <a:off x="6174509" y="3673922"/>
            <a:ext cx="13161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Economia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3" name="Google Shape;393;g13232dfa5b7_0_352">
            <a:extLst>
              <a:ext uri="{FF2B5EF4-FFF2-40B4-BE49-F238E27FC236}">
                <a16:creationId xmlns:a16="http://schemas.microsoft.com/office/drawing/2014/main" id="{A42BDD2A-B0E4-E312-7DF3-6B1CE6EBD610}"/>
              </a:ext>
            </a:extLst>
          </p:cNvPr>
          <p:cNvSpPr/>
          <p:nvPr/>
        </p:nvSpPr>
        <p:spPr>
          <a:xfrm>
            <a:off x="7629960" y="3722657"/>
            <a:ext cx="164100" cy="164100"/>
          </a:xfrm>
          <a:prstGeom prst="ellipse">
            <a:avLst/>
          </a:prstGeom>
          <a:noFill/>
          <a:ln w="127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394;g13232dfa5b7_0_352">
            <a:extLst>
              <a:ext uri="{FF2B5EF4-FFF2-40B4-BE49-F238E27FC236}">
                <a16:creationId xmlns:a16="http://schemas.microsoft.com/office/drawing/2014/main" id="{EDDE9C12-7955-7010-5ECE-A3B92CCCD2E5}"/>
              </a:ext>
            </a:extLst>
          </p:cNvPr>
          <p:cNvSpPr txBox="1"/>
          <p:nvPr/>
        </p:nvSpPr>
        <p:spPr>
          <a:xfrm>
            <a:off x="7841276" y="3589284"/>
            <a:ext cx="12174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Receita Incremental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5" name="Google Shape;395;g13232dfa5b7_0_352">
            <a:extLst>
              <a:ext uri="{FF2B5EF4-FFF2-40B4-BE49-F238E27FC236}">
                <a16:creationId xmlns:a16="http://schemas.microsoft.com/office/drawing/2014/main" id="{E582DFB6-6B8A-398C-D0E3-70E21F86FDDD}"/>
              </a:ext>
            </a:extLst>
          </p:cNvPr>
          <p:cNvSpPr/>
          <p:nvPr/>
        </p:nvSpPr>
        <p:spPr>
          <a:xfrm>
            <a:off x="9525455" y="3722657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396;g13232dfa5b7_0_352">
            <a:extLst>
              <a:ext uri="{FF2B5EF4-FFF2-40B4-BE49-F238E27FC236}">
                <a16:creationId xmlns:a16="http://schemas.microsoft.com/office/drawing/2014/main" id="{979D5A42-1877-F050-4FEB-152F8EB22516}"/>
              </a:ext>
            </a:extLst>
          </p:cNvPr>
          <p:cNvSpPr txBox="1"/>
          <p:nvPr/>
        </p:nvSpPr>
        <p:spPr>
          <a:xfrm>
            <a:off x="9699205" y="3673922"/>
            <a:ext cx="16518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Novas Receitas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478;p58">
            <a:extLst>
              <a:ext uri="{FF2B5EF4-FFF2-40B4-BE49-F238E27FC236}">
                <a16:creationId xmlns:a16="http://schemas.microsoft.com/office/drawing/2014/main" id="{46C3E3C7-CBE3-1BFC-0139-0C107F74C131}"/>
              </a:ext>
            </a:extLst>
          </p:cNvPr>
          <p:cNvCxnSpPr>
            <a:cxnSpLocks/>
          </p:cNvCxnSpPr>
          <p:nvPr/>
        </p:nvCxnSpPr>
        <p:spPr>
          <a:xfrm>
            <a:off x="5632386" y="2353984"/>
            <a:ext cx="6269766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476;p58">
            <a:extLst>
              <a:ext uri="{FF2B5EF4-FFF2-40B4-BE49-F238E27FC236}">
                <a16:creationId xmlns:a16="http://schemas.microsoft.com/office/drawing/2014/main" id="{6A74CF7C-DCA2-69BF-C58A-486A61DDEC25}"/>
              </a:ext>
            </a:extLst>
          </p:cNvPr>
          <p:cNvSpPr txBox="1"/>
          <p:nvPr/>
        </p:nvSpPr>
        <p:spPr>
          <a:xfrm>
            <a:off x="5871881" y="2509236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Tipo de Projeto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9" name="Google Shape;355;g13232dfa5b7_0_352">
            <a:extLst>
              <a:ext uri="{FF2B5EF4-FFF2-40B4-BE49-F238E27FC236}">
                <a16:creationId xmlns:a16="http://schemas.microsoft.com/office/drawing/2014/main" id="{E18716E0-C78C-EB53-5722-CEEC179DEE1D}"/>
              </a:ext>
            </a:extLst>
          </p:cNvPr>
          <p:cNvSpPr txBox="1"/>
          <p:nvPr/>
        </p:nvSpPr>
        <p:spPr>
          <a:xfrm>
            <a:off x="5899803" y="2817259"/>
            <a:ext cx="56557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Caracteriza o tipo de ganhos potencialmente ganhos com o projeto.</a:t>
            </a:r>
          </a:p>
        </p:txBody>
      </p:sp>
      <p:cxnSp>
        <p:nvCxnSpPr>
          <p:cNvPr id="82" name="Google Shape;478;p58">
            <a:extLst>
              <a:ext uri="{FF2B5EF4-FFF2-40B4-BE49-F238E27FC236}">
                <a16:creationId xmlns:a16="http://schemas.microsoft.com/office/drawing/2014/main" id="{98D645C4-4F05-3330-4DEF-C785C63D22A0}"/>
              </a:ext>
            </a:extLst>
          </p:cNvPr>
          <p:cNvCxnSpPr>
            <a:cxnSpLocks/>
          </p:cNvCxnSpPr>
          <p:nvPr/>
        </p:nvCxnSpPr>
        <p:spPr>
          <a:xfrm>
            <a:off x="5632386" y="4218426"/>
            <a:ext cx="6269766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476;p58">
            <a:extLst>
              <a:ext uri="{FF2B5EF4-FFF2-40B4-BE49-F238E27FC236}">
                <a16:creationId xmlns:a16="http://schemas.microsoft.com/office/drawing/2014/main" id="{45E9E2CC-37D5-4179-56DD-0B15E3B12952}"/>
              </a:ext>
            </a:extLst>
          </p:cNvPr>
          <p:cNvSpPr txBox="1"/>
          <p:nvPr/>
        </p:nvSpPr>
        <p:spPr>
          <a:xfrm>
            <a:off x="5871881" y="4450270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3. Grau de Customização</a:t>
            </a:r>
          </a:p>
        </p:txBody>
      </p:sp>
      <p:sp>
        <p:nvSpPr>
          <p:cNvPr id="84" name="Google Shape;355;g13232dfa5b7_0_352">
            <a:extLst>
              <a:ext uri="{FF2B5EF4-FFF2-40B4-BE49-F238E27FC236}">
                <a16:creationId xmlns:a16="http://schemas.microsoft.com/office/drawing/2014/main" id="{4BF3AB54-F522-050F-2AD8-3FA21AC82BA7}"/>
              </a:ext>
            </a:extLst>
          </p:cNvPr>
          <p:cNvSpPr txBox="1"/>
          <p:nvPr/>
        </p:nvSpPr>
        <p:spPr>
          <a:xfrm>
            <a:off x="5899803" y="4758293"/>
            <a:ext cx="56557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Estabelece o tipo de solução da startup.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55C94452-1B71-6BF6-CF06-7858BE671F0C}"/>
              </a:ext>
            </a:extLst>
          </p:cNvPr>
          <p:cNvSpPr/>
          <p:nvPr/>
        </p:nvSpPr>
        <p:spPr>
          <a:xfrm>
            <a:off x="11375569" y="1011666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74FEC7EE-0057-DE57-509B-7080FD40040A}"/>
              </a:ext>
            </a:extLst>
          </p:cNvPr>
          <p:cNvSpPr/>
          <p:nvPr/>
        </p:nvSpPr>
        <p:spPr>
          <a:xfrm>
            <a:off x="11375569" y="2534325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36837B66-9FB2-5857-745D-039F8FDE5548}"/>
              </a:ext>
            </a:extLst>
          </p:cNvPr>
          <p:cNvSpPr/>
          <p:nvPr/>
        </p:nvSpPr>
        <p:spPr>
          <a:xfrm>
            <a:off x="11375569" y="443979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" descr="Ícone&#10;&#10;Descrição gerada automaticamente">
            <a:extLst>
              <a:ext uri="{FF2B5EF4-FFF2-40B4-BE49-F238E27FC236}">
                <a16:creationId xmlns:a16="http://schemas.microsoft.com/office/drawing/2014/main" id="{994D1CFB-2850-5304-72AE-DF3DB3ED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147" y="1052460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Ícone&#10;&#10;Descrição gerada automaticamente">
            <a:extLst>
              <a:ext uri="{FF2B5EF4-FFF2-40B4-BE49-F238E27FC236}">
                <a16:creationId xmlns:a16="http://schemas.microsoft.com/office/drawing/2014/main" id="{C39F4AD3-864C-FF8E-F3E4-D4616B57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496" y="2604103"/>
            <a:ext cx="225136" cy="2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Ícone&#10;&#10;Descrição gerada automaticamente">
            <a:extLst>
              <a:ext uri="{FF2B5EF4-FFF2-40B4-BE49-F238E27FC236}">
                <a16:creationId xmlns:a16="http://schemas.microsoft.com/office/drawing/2014/main" id="{7CC005A9-51F6-3209-DA4D-3AD3C783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519" y="4489144"/>
            <a:ext cx="268432" cy="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6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99B29-B88A-8B01-1A9D-1B28EB84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E3E3693E-2C71-1A1B-4B63-07EFDBBEFE0E}"/>
              </a:ext>
            </a:extLst>
          </p:cNvPr>
          <p:cNvSpPr/>
          <p:nvPr/>
        </p:nvSpPr>
        <p:spPr>
          <a:xfrm>
            <a:off x="289851" y="266961"/>
            <a:ext cx="11612298" cy="5712497"/>
          </a:xfrm>
          <a:prstGeom prst="roundRect">
            <a:avLst>
              <a:gd name="adj" fmla="val 39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1" name="Retângulo: Cantos Superiores Arredondados 30">
            <a:extLst>
              <a:ext uri="{FF2B5EF4-FFF2-40B4-BE49-F238E27FC236}">
                <a16:creationId xmlns:a16="http://schemas.microsoft.com/office/drawing/2014/main" id="{86D1B947-098A-51FC-3F08-28397A918148}"/>
              </a:ext>
            </a:extLst>
          </p:cNvPr>
          <p:cNvSpPr/>
          <p:nvPr/>
        </p:nvSpPr>
        <p:spPr>
          <a:xfrm>
            <a:off x="567320" y="1720695"/>
            <a:ext cx="11137256" cy="381140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AD6990FC-F1F4-2A11-37E5-91D1038071D3}"/>
              </a:ext>
            </a:extLst>
          </p:cNvPr>
          <p:cNvSpPr/>
          <p:nvPr/>
        </p:nvSpPr>
        <p:spPr>
          <a:xfrm>
            <a:off x="289851" y="266961"/>
            <a:ext cx="11612296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FDFC2005-67EE-C2C3-811A-CD18C24AC01D}"/>
              </a:ext>
            </a:extLst>
          </p:cNvPr>
          <p:cNvSpPr txBox="1"/>
          <p:nvPr/>
        </p:nvSpPr>
        <p:spPr>
          <a:xfrm>
            <a:off x="485383" y="351608"/>
            <a:ext cx="19350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O QUE</a:t>
            </a: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4E9577A1-CD12-8C7B-7C34-024C9C9D2BA4}"/>
              </a:ext>
            </a:extLst>
          </p:cNvPr>
          <p:cNvSpPr txBox="1"/>
          <p:nvPr/>
        </p:nvSpPr>
        <p:spPr>
          <a:xfrm>
            <a:off x="487424" y="1022464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4. Incertezas, KPIs e Hipóteses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5;g13232dfa5b7_0_352">
            <a:extLst>
              <a:ext uri="{FF2B5EF4-FFF2-40B4-BE49-F238E27FC236}">
                <a16:creationId xmlns:a16="http://schemas.microsoft.com/office/drawing/2014/main" id="{CE2CFB62-D593-542E-F721-19874F57CBE4}"/>
              </a:ext>
            </a:extLst>
          </p:cNvPr>
          <p:cNvSpPr txBox="1"/>
          <p:nvPr/>
        </p:nvSpPr>
        <p:spPr>
          <a:xfrm>
            <a:off x="515346" y="1355964"/>
            <a:ext cx="73556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que será testado, como será medido e o que seria considerado sucesso.</a:t>
            </a:r>
          </a:p>
        </p:txBody>
      </p:sp>
      <p:sp>
        <p:nvSpPr>
          <p:cNvPr id="17" name="Google Shape;476;p58">
            <a:extLst>
              <a:ext uri="{FF2B5EF4-FFF2-40B4-BE49-F238E27FC236}">
                <a16:creationId xmlns:a16="http://schemas.microsoft.com/office/drawing/2014/main" id="{DBCB2486-E9F6-A51F-2BF1-0AB9B6EB7F1D}"/>
              </a:ext>
            </a:extLst>
          </p:cNvPr>
          <p:cNvSpPr txBox="1"/>
          <p:nvPr/>
        </p:nvSpPr>
        <p:spPr>
          <a:xfrm>
            <a:off x="487424" y="3863153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5. Experimento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C640196C-B482-60CD-2CE4-CCEEC50A4E4B}"/>
              </a:ext>
            </a:extLst>
          </p:cNvPr>
          <p:cNvSpPr txBox="1"/>
          <p:nvPr/>
        </p:nvSpPr>
        <p:spPr>
          <a:xfrm>
            <a:off x="515346" y="4232513"/>
            <a:ext cx="111423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Descreve o que é o experimento, onde vai ser realizado, como vai ser executado, os principais usuários e o tempo de preparação e testes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478;p58">
            <a:extLst>
              <a:ext uri="{FF2B5EF4-FFF2-40B4-BE49-F238E27FC236}">
                <a16:creationId xmlns:a16="http://schemas.microsoft.com/office/drawing/2014/main" id="{B9064FF5-34A5-AEF2-D969-C7318A62CA08}"/>
              </a:ext>
            </a:extLst>
          </p:cNvPr>
          <p:cNvCxnSpPr>
            <a:cxnSpLocks/>
          </p:cNvCxnSpPr>
          <p:nvPr/>
        </p:nvCxnSpPr>
        <p:spPr>
          <a:xfrm flipH="1">
            <a:off x="289851" y="3658938"/>
            <a:ext cx="11612296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6" name="Tabela 2">
            <a:extLst>
              <a:ext uri="{FF2B5EF4-FFF2-40B4-BE49-F238E27FC236}">
                <a16:creationId xmlns:a16="http://schemas.microsoft.com/office/drawing/2014/main" id="{876DF690-87DA-1704-8E5D-8D0ECEEA4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59012"/>
              </p:ext>
            </p:extLst>
          </p:nvPr>
        </p:nvGraphicFramePr>
        <p:xfrm>
          <a:off x="567320" y="1720582"/>
          <a:ext cx="11142388" cy="1682138"/>
        </p:xfrm>
        <a:graphic>
          <a:graphicData uri="http://schemas.openxmlformats.org/drawingml/2006/table">
            <a:tbl>
              <a:tblPr firstRow="1" bandRow="1"/>
              <a:tblGrid>
                <a:gridCol w="2785597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  <a:gridCol w="2785597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2785597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  <a:gridCol w="2785597">
                  <a:extLst>
                    <a:ext uri="{9D8B030D-6E8A-4147-A177-3AD203B41FA5}">
                      <a16:colId xmlns:a16="http://schemas.microsoft.com/office/drawing/2014/main" val="1752085483"/>
                    </a:ext>
                  </a:extLst>
                </a:gridCol>
              </a:tblGrid>
              <a:tr h="40849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Calibri" panose="020F0502020204030204" pitchFamily="34" charset="0"/>
                        </a:rPr>
                        <a:t>INCERTEZA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Calibri" panose="020F0502020204030204" pitchFamily="34" charset="0"/>
                        </a:rPr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Calibri" panose="020F0502020204030204" pitchFamily="34" charset="0"/>
                        </a:rPr>
                        <a:t>HIPÓTESE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Calibri" panose="020F0502020204030204" pitchFamily="34" charset="0"/>
                        </a:rPr>
                        <a:t>TESTE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456650"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kern="1200" dirty="0">
                        <a:solidFill>
                          <a:schemeClr val="tx1"/>
                        </a:solidFill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kern="1200" dirty="0">
                        <a:solidFill>
                          <a:schemeClr val="tx1"/>
                        </a:solidFill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kern="1200">
                        <a:solidFill>
                          <a:schemeClr val="tx1"/>
                        </a:solidFill>
                        <a:latin typeface="Montserrat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408496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408496"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Montserrat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sp>
        <p:nvSpPr>
          <p:cNvPr id="8" name="Google Shape;439;g13232dfa5b7_0_371">
            <a:extLst>
              <a:ext uri="{FF2B5EF4-FFF2-40B4-BE49-F238E27FC236}">
                <a16:creationId xmlns:a16="http://schemas.microsoft.com/office/drawing/2014/main" id="{3377ABA5-7D20-100A-B3A2-2CDB80A681D2}"/>
              </a:ext>
            </a:extLst>
          </p:cNvPr>
          <p:cNvSpPr txBox="1"/>
          <p:nvPr/>
        </p:nvSpPr>
        <p:spPr>
          <a:xfrm>
            <a:off x="611828" y="4640590"/>
            <a:ext cx="688054" cy="289396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 que: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41;g13232dfa5b7_0_371">
            <a:extLst>
              <a:ext uri="{FF2B5EF4-FFF2-40B4-BE49-F238E27FC236}">
                <a16:creationId xmlns:a16="http://schemas.microsoft.com/office/drawing/2014/main" id="{1D690BA8-0674-67C1-ABDC-BB65A7A78E12}"/>
              </a:ext>
            </a:extLst>
          </p:cNvPr>
          <p:cNvSpPr txBox="1"/>
          <p:nvPr/>
        </p:nvSpPr>
        <p:spPr>
          <a:xfrm>
            <a:off x="5066245" y="5320862"/>
            <a:ext cx="686792" cy="289396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Como: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43;g13232dfa5b7_0_371">
            <a:extLst>
              <a:ext uri="{FF2B5EF4-FFF2-40B4-BE49-F238E27FC236}">
                <a16:creationId xmlns:a16="http://schemas.microsoft.com/office/drawing/2014/main" id="{91F8B64C-C17B-86B8-6405-E9BA2BE8A0F5}"/>
              </a:ext>
            </a:extLst>
          </p:cNvPr>
          <p:cNvSpPr txBox="1"/>
          <p:nvPr/>
        </p:nvSpPr>
        <p:spPr>
          <a:xfrm>
            <a:off x="611827" y="5327564"/>
            <a:ext cx="688054" cy="289396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Onde: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45;g13232dfa5b7_0_371">
            <a:extLst>
              <a:ext uri="{FF2B5EF4-FFF2-40B4-BE49-F238E27FC236}">
                <a16:creationId xmlns:a16="http://schemas.microsoft.com/office/drawing/2014/main" id="{E4AE4AFA-8E18-879A-CBC3-C62310AF4762}"/>
              </a:ext>
            </a:extLst>
          </p:cNvPr>
          <p:cNvSpPr txBox="1"/>
          <p:nvPr/>
        </p:nvSpPr>
        <p:spPr>
          <a:xfrm>
            <a:off x="5066250" y="4644807"/>
            <a:ext cx="686792" cy="289396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Quem: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47;g13232dfa5b7_0_371">
            <a:extLst>
              <a:ext uri="{FF2B5EF4-FFF2-40B4-BE49-F238E27FC236}">
                <a16:creationId xmlns:a16="http://schemas.microsoft.com/office/drawing/2014/main" id="{71409511-68CA-7AB5-AF9F-3BBD3E0C447A}"/>
              </a:ext>
            </a:extLst>
          </p:cNvPr>
          <p:cNvSpPr txBox="1"/>
          <p:nvPr/>
        </p:nvSpPr>
        <p:spPr>
          <a:xfrm>
            <a:off x="8812177" y="4640590"/>
            <a:ext cx="819770" cy="289396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Quando: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39;g13232dfa5b7_0_371">
            <a:extLst>
              <a:ext uri="{FF2B5EF4-FFF2-40B4-BE49-F238E27FC236}">
                <a16:creationId xmlns:a16="http://schemas.microsoft.com/office/drawing/2014/main" id="{75DB85F0-3C3C-B6F0-3226-15251CED55F2}"/>
              </a:ext>
            </a:extLst>
          </p:cNvPr>
          <p:cNvSpPr txBox="1"/>
          <p:nvPr/>
        </p:nvSpPr>
        <p:spPr>
          <a:xfrm>
            <a:off x="1374729" y="4567087"/>
            <a:ext cx="255207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consectetur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ipsum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39;g13232dfa5b7_0_371">
            <a:extLst>
              <a:ext uri="{FF2B5EF4-FFF2-40B4-BE49-F238E27FC236}">
                <a16:creationId xmlns:a16="http://schemas.microsoft.com/office/drawing/2014/main" id="{C9679951-4933-01FE-49DA-B836BB488284}"/>
              </a:ext>
            </a:extLst>
          </p:cNvPr>
          <p:cNvSpPr txBox="1"/>
          <p:nvPr/>
        </p:nvSpPr>
        <p:spPr>
          <a:xfrm>
            <a:off x="1374729" y="5236223"/>
            <a:ext cx="298056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consectetur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39;g13232dfa5b7_0_371">
            <a:extLst>
              <a:ext uri="{FF2B5EF4-FFF2-40B4-BE49-F238E27FC236}">
                <a16:creationId xmlns:a16="http://schemas.microsoft.com/office/drawing/2014/main" id="{E0A64281-A95F-93BB-52A9-FD5C97A2121D}"/>
              </a:ext>
            </a:extLst>
          </p:cNvPr>
          <p:cNvSpPr txBox="1"/>
          <p:nvPr/>
        </p:nvSpPr>
        <p:spPr>
          <a:xfrm>
            <a:off x="5753042" y="4555951"/>
            <a:ext cx="255207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consectetur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39;g13232dfa5b7_0_371">
            <a:extLst>
              <a:ext uri="{FF2B5EF4-FFF2-40B4-BE49-F238E27FC236}">
                <a16:creationId xmlns:a16="http://schemas.microsoft.com/office/drawing/2014/main" id="{A3B6123F-C3F2-B4C5-18BC-27629D6ACC64}"/>
              </a:ext>
            </a:extLst>
          </p:cNvPr>
          <p:cNvSpPr txBox="1"/>
          <p:nvPr/>
        </p:nvSpPr>
        <p:spPr>
          <a:xfrm>
            <a:off x="5805721" y="5236223"/>
            <a:ext cx="249939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 ipsum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dolor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amet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consectetur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lorem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ipsum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39;g13232dfa5b7_0_371">
            <a:extLst>
              <a:ext uri="{FF2B5EF4-FFF2-40B4-BE49-F238E27FC236}">
                <a16:creationId xmlns:a16="http://schemas.microsoft.com/office/drawing/2014/main" id="{CE53739A-69E7-450B-7C9B-3B295770FF27}"/>
              </a:ext>
            </a:extLst>
          </p:cNvPr>
          <p:cNvSpPr txBox="1"/>
          <p:nvPr/>
        </p:nvSpPr>
        <p:spPr>
          <a:xfrm>
            <a:off x="9685736" y="4567087"/>
            <a:ext cx="25520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Início: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Fim: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Duração: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3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7649-20F6-BB3C-6225-D225989F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BA1B06F-5811-E8FB-0061-3E9B39113260}"/>
              </a:ext>
            </a:extLst>
          </p:cNvPr>
          <p:cNvSpPr/>
          <p:nvPr/>
        </p:nvSpPr>
        <p:spPr>
          <a:xfrm>
            <a:off x="289851" y="266961"/>
            <a:ext cx="11612298" cy="5712497"/>
          </a:xfrm>
          <a:prstGeom prst="roundRect">
            <a:avLst>
              <a:gd name="adj" fmla="val 39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70EF2702-3A47-2E7D-5787-F61E3AE06F61}"/>
              </a:ext>
            </a:extLst>
          </p:cNvPr>
          <p:cNvSpPr/>
          <p:nvPr/>
        </p:nvSpPr>
        <p:spPr>
          <a:xfrm>
            <a:off x="289851" y="266961"/>
            <a:ext cx="11612296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A4A5AE8A-8015-C86C-58DD-CD08C7D6080A}"/>
              </a:ext>
            </a:extLst>
          </p:cNvPr>
          <p:cNvSpPr txBox="1"/>
          <p:nvPr/>
        </p:nvSpPr>
        <p:spPr>
          <a:xfrm>
            <a:off x="485383" y="351608"/>
            <a:ext cx="19350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COMO</a:t>
            </a:r>
          </a:p>
        </p:txBody>
      </p:sp>
      <p:sp>
        <p:nvSpPr>
          <p:cNvPr id="33" name="Google Shape;385;g13232dfa5b7_0_352">
            <a:extLst>
              <a:ext uri="{FF2B5EF4-FFF2-40B4-BE49-F238E27FC236}">
                <a16:creationId xmlns:a16="http://schemas.microsoft.com/office/drawing/2014/main" id="{3719CC2B-A001-D850-8CBF-823BD0902500}"/>
              </a:ext>
            </a:extLst>
          </p:cNvPr>
          <p:cNvSpPr/>
          <p:nvPr/>
        </p:nvSpPr>
        <p:spPr>
          <a:xfrm>
            <a:off x="571198" y="1545356"/>
            <a:ext cx="164100" cy="164100"/>
          </a:xfrm>
          <a:prstGeom prst="ellipse">
            <a:avLst/>
          </a:prstGeom>
          <a:noFill/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55;g13232dfa5b7_0_379">
            <a:extLst>
              <a:ext uri="{FF2B5EF4-FFF2-40B4-BE49-F238E27FC236}">
                <a16:creationId xmlns:a16="http://schemas.microsoft.com/office/drawing/2014/main" id="{EF004201-6EA5-E787-A994-F4F4D4A653D7}"/>
              </a:ext>
            </a:extLst>
          </p:cNvPr>
          <p:cNvSpPr txBox="1"/>
          <p:nvPr/>
        </p:nvSpPr>
        <p:spPr>
          <a:xfrm>
            <a:off x="485383" y="911531"/>
            <a:ext cx="39347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Formato de Relacionamento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456;g13232dfa5b7_0_379">
            <a:extLst>
              <a:ext uri="{FF2B5EF4-FFF2-40B4-BE49-F238E27FC236}">
                <a16:creationId xmlns:a16="http://schemas.microsoft.com/office/drawing/2014/main" id="{DEEF121B-B6DD-6ECE-DE05-33B4E967FAFA}"/>
              </a:ext>
            </a:extLst>
          </p:cNvPr>
          <p:cNvSpPr txBox="1"/>
          <p:nvPr/>
        </p:nvSpPr>
        <p:spPr>
          <a:xfrm>
            <a:off x="493850" y="1113403"/>
            <a:ext cx="369245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Define o tipo de relacionamento durante o piloto.</a:t>
            </a:r>
            <a:endParaRPr kumimoji="0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60;g13232dfa5b7_0_379">
            <a:extLst>
              <a:ext uri="{FF2B5EF4-FFF2-40B4-BE49-F238E27FC236}">
                <a16:creationId xmlns:a16="http://schemas.microsoft.com/office/drawing/2014/main" id="{619F7C5B-F444-48B6-9068-C3E98C766F3D}"/>
              </a:ext>
            </a:extLst>
          </p:cNvPr>
          <p:cNvSpPr txBox="1"/>
          <p:nvPr/>
        </p:nvSpPr>
        <p:spPr>
          <a:xfrm>
            <a:off x="776598" y="1434529"/>
            <a:ext cx="271214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Contratação: relação de fornecimento de produto e serviço.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467;g13232dfa5b7_0_379">
            <a:extLst>
              <a:ext uri="{FF2B5EF4-FFF2-40B4-BE49-F238E27FC236}">
                <a16:creationId xmlns:a16="http://schemas.microsoft.com/office/drawing/2014/main" id="{00E30009-DD2F-8910-180B-93CF3AAB11B1}"/>
              </a:ext>
            </a:extLst>
          </p:cNvPr>
          <p:cNvSpPr txBox="1"/>
          <p:nvPr/>
        </p:nvSpPr>
        <p:spPr>
          <a:xfrm>
            <a:off x="776598" y="1920405"/>
            <a:ext cx="29287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Parceria: cooperação técnica ou comercial entre as partes.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69;g13232dfa5b7_0_379">
            <a:extLst>
              <a:ext uri="{FF2B5EF4-FFF2-40B4-BE49-F238E27FC236}">
                <a16:creationId xmlns:a16="http://schemas.microsoft.com/office/drawing/2014/main" id="{37BBC73F-F288-7036-EC1B-785B79FA51F1}"/>
              </a:ext>
            </a:extLst>
          </p:cNvPr>
          <p:cNvSpPr txBox="1"/>
          <p:nvPr/>
        </p:nvSpPr>
        <p:spPr>
          <a:xfrm>
            <a:off x="776598" y="2411057"/>
            <a:ext cx="320538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Codesenvolvimento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: desenvolvimento conjunto de solução entre as partes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71;g13232dfa5b7_0_379">
            <a:extLst>
              <a:ext uri="{FF2B5EF4-FFF2-40B4-BE49-F238E27FC236}">
                <a16:creationId xmlns:a16="http://schemas.microsoft.com/office/drawing/2014/main" id="{9A69353F-DF99-3912-A49C-1D0DFB506CE0}"/>
              </a:ext>
            </a:extLst>
          </p:cNvPr>
          <p:cNvSpPr txBox="1"/>
          <p:nvPr/>
        </p:nvSpPr>
        <p:spPr>
          <a:xfrm>
            <a:off x="776598" y="2879301"/>
            <a:ext cx="325215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Cocria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çã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o: criação conjunta de nova oportunidade de negócio.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72;g13232dfa5b7_0_379">
            <a:extLst>
              <a:ext uri="{FF2B5EF4-FFF2-40B4-BE49-F238E27FC236}">
                <a16:creationId xmlns:a16="http://schemas.microsoft.com/office/drawing/2014/main" id="{95784FAA-D1E1-CDA2-A3C3-40EB7A0308F9}"/>
              </a:ext>
            </a:extLst>
          </p:cNvPr>
          <p:cNvSpPr txBox="1"/>
          <p:nvPr/>
        </p:nvSpPr>
        <p:spPr>
          <a:xfrm>
            <a:off x="4166081" y="3062378"/>
            <a:ext cx="3367503" cy="26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4. Propriedade Intelectual Resultante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73;g13232dfa5b7_0_379">
            <a:extLst>
              <a:ext uri="{FF2B5EF4-FFF2-40B4-BE49-F238E27FC236}">
                <a16:creationId xmlns:a16="http://schemas.microsoft.com/office/drawing/2014/main" id="{128D69B5-4705-D449-DB6E-E4AC0E4AB2BB}"/>
              </a:ext>
            </a:extLst>
          </p:cNvPr>
          <p:cNvSpPr txBox="1"/>
          <p:nvPr/>
        </p:nvSpPr>
        <p:spPr>
          <a:xfrm>
            <a:off x="4166081" y="3261027"/>
            <a:ext cx="363065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Estipula os direitos sobre propriedade intelectual.</a:t>
            </a:r>
            <a:endParaRPr kumimoji="0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75;g13232dfa5b7_0_379">
            <a:extLst>
              <a:ext uri="{FF2B5EF4-FFF2-40B4-BE49-F238E27FC236}">
                <a16:creationId xmlns:a16="http://schemas.microsoft.com/office/drawing/2014/main" id="{E37CFC27-054E-4B86-5660-C601AC2F2450}"/>
              </a:ext>
            </a:extLst>
          </p:cNvPr>
          <p:cNvSpPr txBox="1"/>
          <p:nvPr/>
        </p:nvSpPr>
        <p:spPr>
          <a:xfrm>
            <a:off x="4417805" y="3549213"/>
            <a:ext cx="286310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Total startup: mais frequente em modelo de contratação e parceria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78;g13232dfa5b7_0_379">
            <a:extLst>
              <a:ext uri="{FF2B5EF4-FFF2-40B4-BE49-F238E27FC236}">
                <a16:creationId xmlns:a16="http://schemas.microsoft.com/office/drawing/2014/main" id="{46047E34-3456-2A56-E930-58FCEB9BDE59}"/>
              </a:ext>
            </a:extLst>
          </p:cNvPr>
          <p:cNvSpPr txBox="1"/>
          <p:nvPr/>
        </p:nvSpPr>
        <p:spPr>
          <a:xfrm>
            <a:off x="4417805" y="3953179"/>
            <a:ext cx="27242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Total Corporate: mais frequente em desenvolvimento sob medida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80;g13232dfa5b7_0_379">
            <a:extLst>
              <a:ext uri="{FF2B5EF4-FFF2-40B4-BE49-F238E27FC236}">
                <a16:creationId xmlns:a16="http://schemas.microsoft.com/office/drawing/2014/main" id="{1D8356AB-99EA-3A6D-C87F-F0E8B0D57C69}"/>
              </a:ext>
            </a:extLst>
          </p:cNvPr>
          <p:cNvSpPr txBox="1"/>
          <p:nvPr/>
        </p:nvSpPr>
        <p:spPr>
          <a:xfrm>
            <a:off x="4417806" y="4411146"/>
            <a:ext cx="272427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Dividida: mais frequente em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codesenvolvimento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cocriacao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385;g13232dfa5b7_0_352">
            <a:extLst>
              <a:ext uri="{FF2B5EF4-FFF2-40B4-BE49-F238E27FC236}">
                <a16:creationId xmlns:a16="http://schemas.microsoft.com/office/drawing/2014/main" id="{0A02EBEF-B5AE-391E-431F-C748EF82BF97}"/>
              </a:ext>
            </a:extLst>
          </p:cNvPr>
          <p:cNvSpPr/>
          <p:nvPr/>
        </p:nvSpPr>
        <p:spPr>
          <a:xfrm>
            <a:off x="571198" y="2005206"/>
            <a:ext cx="164100" cy="164100"/>
          </a:xfrm>
          <a:prstGeom prst="ellipse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385;g13232dfa5b7_0_352">
            <a:extLst>
              <a:ext uri="{FF2B5EF4-FFF2-40B4-BE49-F238E27FC236}">
                <a16:creationId xmlns:a16="http://schemas.microsoft.com/office/drawing/2014/main" id="{08BCEE60-7A16-FCD5-7408-D0B3116C38D1}"/>
              </a:ext>
            </a:extLst>
          </p:cNvPr>
          <p:cNvSpPr/>
          <p:nvPr/>
        </p:nvSpPr>
        <p:spPr>
          <a:xfrm>
            <a:off x="571198" y="2470057"/>
            <a:ext cx="164100" cy="164100"/>
          </a:xfrm>
          <a:prstGeom prst="ellipse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85;g13232dfa5b7_0_352">
            <a:extLst>
              <a:ext uri="{FF2B5EF4-FFF2-40B4-BE49-F238E27FC236}">
                <a16:creationId xmlns:a16="http://schemas.microsoft.com/office/drawing/2014/main" id="{8D753A6F-D3C0-20EB-A59D-CA1F9A6BDBEB}"/>
              </a:ext>
            </a:extLst>
          </p:cNvPr>
          <p:cNvSpPr/>
          <p:nvPr/>
        </p:nvSpPr>
        <p:spPr>
          <a:xfrm>
            <a:off x="571198" y="2953640"/>
            <a:ext cx="164100" cy="164100"/>
          </a:xfrm>
          <a:prstGeom prst="ellipse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385;g13232dfa5b7_0_352">
            <a:extLst>
              <a:ext uri="{FF2B5EF4-FFF2-40B4-BE49-F238E27FC236}">
                <a16:creationId xmlns:a16="http://schemas.microsoft.com/office/drawing/2014/main" id="{D9DD7672-E119-410A-0A8E-3666928B77EE}"/>
              </a:ext>
            </a:extLst>
          </p:cNvPr>
          <p:cNvSpPr/>
          <p:nvPr/>
        </p:nvSpPr>
        <p:spPr>
          <a:xfrm>
            <a:off x="4254479" y="3646445"/>
            <a:ext cx="164100" cy="164100"/>
          </a:xfrm>
          <a:prstGeom prst="ellipse">
            <a:avLst/>
          </a:prstGeom>
          <a:noFill/>
          <a:ln w="952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85;g13232dfa5b7_0_352">
            <a:extLst>
              <a:ext uri="{FF2B5EF4-FFF2-40B4-BE49-F238E27FC236}">
                <a16:creationId xmlns:a16="http://schemas.microsoft.com/office/drawing/2014/main" id="{1C961E09-803A-541E-31A6-82C82E17A3DB}"/>
              </a:ext>
            </a:extLst>
          </p:cNvPr>
          <p:cNvSpPr/>
          <p:nvPr/>
        </p:nvSpPr>
        <p:spPr>
          <a:xfrm>
            <a:off x="4254479" y="4052586"/>
            <a:ext cx="164100" cy="164100"/>
          </a:xfrm>
          <a:prstGeom prst="ellipse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385;g13232dfa5b7_0_352">
            <a:extLst>
              <a:ext uri="{FF2B5EF4-FFF2-40B4-BE49-F238E27FC236}">
                <a16:creationId xmlns:a16="http://schemas.microsoft.com/office/drawing/2014/main" id="{F529804D-9374-123E-BCAD-BC8FC4296316}"/>
              </a:ext>
            </a:extLst>
          </p:cNvPr>
          <p:cNvSpPr/>
          <p:nvPr/>
        </p:nvSpPr>
        <p:spPr>
          <a:xfrm>
            <a:off x="4254479" y="4491032"/>
            <a:ext cx="164100" cy="164100"/>
          </a:xfrm>
          <a:prstGeom prst="ellipse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494;g13232dfa5b7_0_379">
            <a:extLst>
              <a:ext uri="{FF2B5EF4-FFF2-40B4-BE49-F238E27FC236}">
                <a16:creationId xmlns:a16="http://schemas.microsoft.com/office/drawing/2014/main" id="{E20557FB-6F41-EC47-9084-B16304B2C568}"/>
              </a:ext>
            </a:extLst>
          </p:cNvPr>
          <p:cNvSpPr txBox="1"/>
          <p:nvPr/>
        </p:nvSpPr>
        <p:spPr>
          <a:xfrm>
            <a:off x="485383" y="3570479"/>
            <a:ext cx="2976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Modelo de Contrato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495;g13232dfa5b7_0_379">
            <a:extLst>
              <a:ext uri="{FF2B5EF4-FFF2-40B4-BE49-F238E27FC236}">
                <a16:creationId xmlns:a16="http://schemas.microsoft.com/office/drawing/2014/main" id="{D9D1DC03-5F9C-467C-C78F-CD034F554DFC}"/>
              </a:ext>
            </a:extLst>
          </p:cNvPr>
          <p:cNvSpPr txBox="1"/>
          <p:nvPr/>
        </p:nvSpPr>
        <p:spPr>
          <a:xfrm>
            <a:off x="485383" y="3785151"/>
            <a:ext cx="466946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Determina o tipo de contrato entre as partes </a:t>
            </a:r>
            <a:endParaRPr kumimoji="0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98;g13232dfa5b7_0_379">
            <a:extLst>
              <a:ext uri="{FF2B5EF4-FFF2-40B4-BE49-F238E27FC236}">
                <a16:creationId xmlns:a16="http://schemas.microsoft.com/office/drawing/2014/main" id="{FC2D2722-6C1B-23EF-6182-2F7EC387ECB9}"/>
              </a:ext>
            </a:extLst>
          </p:cNvPr>
          <p:cNvSpPr txBox="1"/>
          <p:nvPr/>
        </p:nvSpPr>
        <p:spPr>
          <a:xfrm>
            <a:off x="776598" y="4088916"/>
            <a:ext cx="18831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SaaS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00;g13232dfa5b7_0_379">
            <a:extLst>
              <a:ext uri="{FF2B5EF4-FFF2-40B4-BE49-F238E27FC236}">
                <a16:creationId xmlns:a16="http://schemas.microsoft.com/office/drawing/2014/main" id="{1DD255A9-878F-7C45-D9B1-057F80CB3449}"/>
              </a:ext>
            </a:extLst>
          </p:cNvPr>
          <p:cNvSpPr txBox="1"/>
          <p:nvPr/>
        </p:nvSpPr>
        <p:spPr>
          <a:xfrm>
            <a:off x="776598" y="4365924"/>
            <a:ext cx="18831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Codev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02;g13232dfa5b7_0_379">
            <a:extLst>
              <a:ext uri="{FF2B5EF4-FFF2-40B4-BE49-F238E27FC236}">
                <a16:creationId xmlns:a16="http://schemas.microsoft.com/office/drawing/2014/main" id="{4666D49C-03C5-C348-E988-267C9C19D3F5}"/>
              </a:ext>
            </a:extLst>
          </p:cNvPr>
          <p:cNvSpPr txBox="1"/>
          <p:nvPr/>
        </p:nvSpPr>
        <p:spPr>
          <a:xfrm>
            <a:off x="776598" y="4666260"/>
            <a:ext cx="291855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Aquisição de hardware/software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04;g13232dfa5b7_0_379">
            <a:extLst>
              <a:ext uri="{FF2B5EF4-FFF2-40B4-BE49-F238E27FC236}">
                <a16:creationId xmlns:a16="http://schemas.microsoft.com/office/drawing/2014/main" id="{AB8F183B-755A-0277-B512-9292C9875E5C}"/>
              </a:ext>
            </a:extLst>
          </p:cNvPr>
          <p:cNvSpPr txBox="1"/>
          <p:nvPr/>
        </p:nvSpPr>
        <p:spPr>
          <a:xfrm>
            <a:off x="776598" y="4943268"/>
            <a:ext cx="2545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Desenvolvimento sob medida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506;g13232dfa5b7_0_379">
            <a:extLst>
              <a:ext uri="{FF2B5EF4-FFF2-40B4-BE49-F238E27FC236}">
                <a16:creationId xmlns:a16="http://schemas.microsoft.com/office/drawing/2014/main" id="{CD944F08-67AD-3788-764E-F586F4045F57}"/>
              </a:ext>
            </a:extLst>
          </p:cNvPr>
          <p:cNvSpPr txBox="1"/>
          <p:nvPr/>
        </p:nvSpPr>
        <p:spPr>
          <a:xfrm>
            <a:off x="776598" y="5239439"/>
            <a:ext cx="302267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Acordo de cooperação comercial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508;g13232dfa5b7_0_379">
            <a:extLst>
              <a:ext uri="{FF2B5EF4-FFF2-40B4-BE49-F238E27FC236}">
                <a16:creationId xmlns:a16="http://schemas.microsoft.com/office/drawing/2014/main" id="{5F91A610-4B66-60BD-869A-C562773ED19E}"/>
              </a:ext>
            </a:extLst>
          </p:cNvPr>
          <p:cNvSpPr txBox="1"/>
          <p:nvPr/>
        </p:nvSpPr>
        <p:spPr>
          <a:xfrm>
            <a:off x="776598" y="5534377"/>
            <a:ext cx="2545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Prestação de serviço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391;g13232dfa5b7_0_352">
            <a:extLst>
              <a:ext uri="{FF2B5EF4-FFF2-40B4-BE49-F238E27FC236}">
                <a16:creationId xmlns:a16="http://schemas.microsoft.com/office/drawing/2014/main" id="{F8261B5D-4C6E-FE09-50C8-E40F4B7C205A}"/>
              </a:ext>
            </a:extLst>
          </p:cNvPr>
          <p:cNvSpPr/>
          <p:nvPr/>
        </p:nvSpPr>
        <p:spPr>
          <a:xfrm>
            <a:off x="571198" y="4134885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391;g13232dfa5b7_0_352">
            <a:extLst>
              <a:ext uri="{FF2B5EF4-FFF2-40B4-BE49-F238E27FC236}">
                <a16:creationId xmlns:a16="http://schemas.microsoft.com/office/drawing/2014/main" id="{3909E5BD-A88E-FA50-AD5E-AB3A444C1EB9}"/>
              </a:ext>
            </a:extLst>
          </p:cNvPr>
          <p:cNvSpPr/>
          <p:nvPr/>
        </p:nvSpPr>
        <p:spPr>
          <a:xfrm>
            <a:off x="571198" y="4420198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391;g13232dfa5b7_0_352">
            <a:extLst>
              <a:ext uri="{FF2B5EF4-FFF2-40B4-BE49-F238E27FC236}">
                <a16:creationId xmlns:a16="http://schemas.microsoft.com/office/drawing/2014/main" id="{AA1A16F5-E077-A022-395D-1CEF2D270D80}"/>
              </a:ext>
            </a:extLst>
          </p:cNvPr>
          <p:cNvSpPr/>
          <p:nvPr/>
        </p:nvSpPr>
        <p:spPr>
          <a:xfrm>
            <a:off x="571198" y="4710981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391;g13232dfa5b7_0_352">
            <a:extLst>
              <a:ext uri="{FF2B5EF4-FFF2-40B4-BE49-F238E27FC236}">
                <a16:creationId xmlns:a16="http://schemas.microsoft.com/office/drawing/2014/main" id="{A499A2F4-42E0-26D1-442B-49ABCAFFE10D}"/>
              </a:ext>
            </a:extLst>
          </p:cNvPr>
          <p:cNvSpPr/>
          <p:nvPr/>
        </p:nvSpPr>
        <p:spPr>
          <a:xfrm>
            <a:off x="571198" y="4996294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391;g13232dfa5b7_0_352">
            <a:extLst>
              <a:ext uri="{FF2B5EF4-FFF2-40B4-BE49-F238E27FC236}">
                <a16:creationId xmlns:a16="http://schemas.microsoft.com/office/drawing/2014/main" id="{CBA3FB6B-3E6B-6C32-F65E-1D42DC64E349}"/>
              </a:ext>
            </a:extLst>
          </p:cNvPr>
          <p:cNvSpPr/>
          <p:nvPr/>
        </p:nvSpPr>
        <p:spPr>
          <a:xfrm>
            <a:off x="571198" y="5287758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391;g13232dfa5b7_0_352">
            <a:extLst>
              <a:ext uri="{FF2B5EF4-FFF2-40B4-BE49-F238E27FC236}">
                <a16:creationId xmlns:a16="http://schemas.microsoft.com/office/drawing/2014/main" id="{8D3B3BB4-1F74-27D2-3C9D-64F5CDB5F8DD}"/>
              </a:ext>
            </a:extLst>
          </p:cNvPr>
          <p:cNvSpPr/>
          <p:nvPr/>
        </p:nvSpPr>
        <p:spPr>
          <a:xfrm>
            <a:off x="571198" y="5573071"/>
            <a:ext cx="164100" cy="164100"/>
          </a:xfrm>
          <a:prstGeom prst="ellipse">
            <a:avLst/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463;g13232dfa5b7_0_379">
            <a:extLst>
              <a:ext uri="{FF2B5EF4-FFF2-40B4-BE49-F238E27FC236}">
                <a16:creationId xmlns:a16="http://schemas.microsoft.com/office/drawing/2014/main" id="{A304A1E2-6892-5C77-1F58-0AEA8C149B5E}"/>
              </a:ext>
            </a:extLst>
          </p:cNvPr>
          <p:cNvSpPr txBox="1"/>
          <p:nvPr/>
        </p:nvSpPr>
        <p:spPr>
          <a:xfrm>
            <a:off x="4166081" y="1207881"/>
            <a:ext cx="7399302" cy="163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Em caso de encerramento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Restrições: delimita eventuais restrições para as partes 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Dados: determina os procedimentos de dados pós piloto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Continuidade em separado: estipula direitos de continuidade para cada parte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Em caso de </a:t>
            </a:r>
            <a:r>
              <a:rPr kumimoji="0" lang="pt-BR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Exclusividade: em condições determinadas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Preferência: investimento, contratação, parceria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Carência: período para ofertar a terceiros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Desconto: condições comerciais especiais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0" name="Google Shape;481;g13232dfa5b7_0_379">
            <a:extLst>
              <a:ext uri="{FF2B5EF4-FFF2-40B4-BE49-F238E27FC236}">
                <a16:creationId xmlns:a16="http://schemas.microsoft.com/office/drawing/2014/main" id="{97DEC5A3-1DCF-65D9-E8CF-CA67BDA466E0}"/>
              </a:ext>
            </a:extLst>
          </p:cNvPr>
          <p:cNvSpPr txBox="1"/>
          <p:nvPr/>
        </p:nvSpPr>
        <p:spPr>
          <a:xfrm>
            <a:off x="4166081" y="911531"/>
            <a:ext cx="2976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3. Direitos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482;g13232dfa5b7_0_379">
            <a:extLst>
              <a:ext uri="{FF2B5EF4-FFF2-40B4-BE49-F238E27FC236}">
                <a16:creationId xmlns:a16="http://schemas.microsoft.com/office/drawing/2014/main" id="{3EFFAC5A-C2E3-DDCC-3746-2C023EF552E9}"/>
              </a:ext>
            </a:extLst>
          </p:cNvPr>
          <p:cNvSpPr txBox="1"/>
          <p:nvPr/>
        </p:nvSpPr>
        <p:spPr>
          <a:xfrm>
            <a:off x="5089654" y="928010"/>
            <a:ext cx="76656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Estabelece os direitos das partes com ou sem continuidade do piloto.</a:t>
            </a:r>
            <a:endParaRPr kumimoji="0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485;g13232dfa5b7_0_379">
            <a:extLst>
              <a:ext uri="{FF2B5EF4-FFF2-40B4-BE49-F238E27FC236}">
                <a16:creationId xmlns:a16="http://schemas.microsoft.com/office/drawing/2014/main" id="{C0CBB906-65DC-35B7-8015-66EFD982C6F3}"/>
              </a:ext>
            </a:extLst>
          </p:cNvPr>
          <p:cNvSpPr txBox="1"/>
          <p:nvPr/>
        </p:nvSpPr>
        <p:spPr>
          <a:xfrm>
            <a:off x="8106886" y="3067622"/>
            <a:ext cx="2976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5. Tecnologia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486;g13232dfa5b7_0_379">
            <a:extLst>
              <a:ext uri="{FF2B5EF4-FFF2-40B4-BE49-F238E27FC236}">
                <a16:creationId xmlns:a16="http://schemas.microsoft.com/office/drawing/2014/main" id="{008275B6-2A7F-97E8-C42D-7A46F96D200F}"/>
              </a:ext>
            </a:extLst>
          </p:cNvPr>
          <p:cNvSpPr txBox="1"/>
          <p:nvPr/>
        </p:nvSpPr>
        <p:spPr>
          <a:xfrm>
            <a:off x="8115353" y="3284115"/>
            <a:ext cx="30102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as necessidades durante o piloto.</a:t>
            </a:r>
            <a:endParaRPr kumimoji="0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488;g13232dfa5b7_0_379">
            <a:extLst>
              <a:ext uri="{FF2B5EF4-FFF2-40B4-BE49-F238E27FC236}">
                <a16:creationId xmlns:a16="http://schemas.microsoft.com/office/drawing/2014/main" id="{B9267B8E-EA1C-BE57-6284-7AEF22A79036}"/>
              </a:ext>
            </a:extLst>
          </p:cNvPr>
          <p:cNvSpPr txBox="1"/>
          <p:nvPr/>
        </p:nvSpPr>
        <p:spPr>
          <a:xfrm>
            <a:off x="8122264" y="3496559"/>
            <a:ext cx="3668853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Infraestrutura: acesso, rede e segurança 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Plataformas relacionadas: fonte e destino de dados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Integrações: quem disponibiliza e quem consome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7" name="Google Shape;489;g13232dfa5b7_0_379">
            <a:extLst>
              <a:ext uri="{FF2B5EF4-FFF2-40B4-BE49-F238E27FC236}">
                <a16:creationId xmlns:a16="http://schemas.microsoft.com/office/drawing/2014/main" id="{A99E9E49-0F90-E162-8A4A-AF4CA2077C4C}"/>
              </a:ext>
            </a:extLst>
          </p:cNvPr>
          <p:cNvSpPr txBox="1"/>
          <p:nvPr/>
        </p:nvSpPr>
        <p:spPr>
          <a:xfrm>
            <a:off x="4166081" y="4992950"/>
            <a:ext cx="2976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6. Dados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490;g13232dfa5b7_0_379">
            <a:extLst>
              <a:ext uri="{FF2B5EF4-FFF2-40B4-BE49-F238E27FC236}">
                <a16:creationId xmlns:a16="http://schemas.microsoft.com/office/drawing/2014/main" id="{410E9B34-CCF8-736B-27EF-8DF05CD76489}"/>
              </a:ext>
            </a:extLst>
          </p:cNvPr>
          <p:cNvSpPr txBox="1"/>
          <p:nvPr/>
        </p:nvSpPr>
        <p:spPr>
          <a:xfrm>
            <a:off x="4166081" y="5176932"/>
            <a:ext cx="332601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Determina os tipos de dados a serem utilizados.</a:t>
            </a:r>
            <a:endParaRPr kumimoji="0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492;g13232dfa5b7_0_379">
            <a:extLst>
              <a:ext uri="{FF2B5EF4-FFF2-40B4-BE49-F238E27FC236}">
                <a16:creationId xmlns:a16="http://schemas.microsoft.com/office/drawing/2014/main" id="{126C8BE5-4AB1-665E-559B-D8BA53665538}"/>
              </a:ext>
            </a:extLst>
          </p:cNvPr>
          <p:cNvSpPr txBox="1"/>
          <p:nvPr/>
        </p:nvSpPr>
        <p:spPr>
          <a:xfrm>
            <a:off x="4166081" y="5449089"/>
            <a:ext cx="7625036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Gerais:   • Pessoais: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• Procedimentos de acesso, armazenamento e descarte</a:t>
            </a:r>
          </a:p>
        </p:txBody>
      </p:sp>
      <p:cxnSp>
        <p:nvCxnSpPr>
          <p:cNvPr id="82" name="Google Shape;478;p58">
            <a:extLst>
              <a:ext uri="{FF2B5EF4-FFF2-40B4-BE49-F238E27FC236}">
                <a16:creationId xmlns:a16="http://schemas.microsoft.com/office/drawing/2014/main" id="{C5DC4998-D114-7028-8130-18F6456A4C02}"/>
              </a:ext>
            </a:extLst>
          </p:cNvPr>
          <p:cNvCxnSpPr>
            <a:cxnSpLocks/>
          </p:cNvCxnSpPr>
          <p:nvPr/>
        </p:nvCxnSpPr>
        <p:spPr>
          <a:xfrm flipH="1">
            <a:off x="289851" y="3422341"/>
            <a:ext cx="3738902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478;p58">
            <a:extLst>
              <a:ext uri="{FF2B5EF4-FFF2-40B4-BE49-F238E27FC236}">
                <a16:creationId xmlns:a16="http://schemas.microsoft.com/office/drawing/2014/main" id="{048B08E4-F7F1-EC34-6B2F-957C8F87AEB7}"/>
              </a:ext>
            </a:extLst>
          </p:cNvPr>
          <p:cNvCxnSpPr>
            <a:cxnSpLocks/>
          </p:cNvCxnSpPr>
          <p:nvPr/>
        </p:nvCxnSpPr>
        <p:spPr>
          <a:xfrm flipH="1">
            <a:off x="4028753" y="4881737"/>
            <a:ext cx="7873394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478;p58">
            <a:extLst>
              <a:ext uri="{FF2B5EF4-FFF2-40B4-BE49-F238E27FC236}">
                <a16:creationId xmlns:a16="http://schemas.microsoft.com/office/drawing/2014/main" id="{4F4CBB2F-8E0E-2B9B-206B-1C9EAB098E60}"/>
              </a:ext>
            </a:extLst>
          </p:cNvPr>
          <p:cNvCxnSpPr>
            <a:cxnSpLocks/>
          </p:cNvCxnSpPr>
          <p:nvPr/>
        </p:nvCxnSpPr>
        <p:spPr>
          <a:xfrm flipH="1">
            <a:off x="4028753" y="2957477"/>
            <a:ext cx="7873394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478;p58">
            <a:extLst>
              <a:ext uri="{FF2B5EF4-FFF2-40B4-BE49-F238E27FC236}">
                <a16:creationId xmlns:a16="http://schemas.microsoft.com/office/drawing/2014/main" id="{581A5006-5990-E435-664C-8DE6C0CED41F}"/>
              </a:ext>
            </a:extLst>
          </p:cNvPr>
          <p:cNvCxnSpPr>
            <a:cxnSpLocks/>
          </p:cNvCxnSpPr>
          <p:nvPr/>
        </p:nvCxnSpPr>
        <p:spPr>
          <a:xfrm>
            <a:off x="4028753" y="792169"/>
            <a:ext cx="0" cy="5187289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478;p58">
            <a:extLst>
              <a:ext uri="{FF2B5EF4-FFF2-40B4-BE49-F238E27FC236}">
                <a16:creationId xmlns:a16="http://schemas.microsoft.com/office/drawing/2014/main" id="{5DCEEF5E-E1CB-AD28-DA0A-4BF06BE0F1BF}"/>
              </a:ext>
            </a:extLst>
          </p:cNvPr>
          <p:cNvCxnSpPr>
            <a:cxnSpLocks/>
          </p:cNvCxnSpPr>
          <p:nvPr/>
        </p:nvCxnSpPr>
        <p:spPr>
          <a:xfrm>
            <a:off x="7958202" y="2953640"/>
            <a:ext cx="0" cy="1921441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0848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497B-2563-2BD5-F1C6-F6EBE0A5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D54A5CF-3D4B-69CC-27E1-0798B06A5C3F}"/>
              </a:ext>
            </a:extLst>
          </p:cNvPr>
          <p:cNvSpPr/>
          <p:nvPr/>
        </p:nvSpPr>
        <p:spPr>
          <a:xfrm>
            <a:off x="289851" y="266961"/>
            <a:ext cx="11612298" cy="5712497"/>
          </a:xfrm>
          <a:prstGeom prst="roundRect">
            <a:avLst>
              <a:gd name="adj" fmla="val 39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1" name="Retângulo: Cantos Superiores Arredondados 30">
            <a:extLst>
              <a:ext uri="{FF2B5EF4-FFF2-40B4-BE49-F238E27FC236}">
                <a16:creationId xmlns:a16="http://schemas.microsoft.com/office/drawing/2014/main" id="{9856F25F-BC7B-98E6-34C4-05D0356F9B85}"/>
              </a:ext>
            </a:extLst>
          </p:cNvPr>
          <p:cNvSpPr/>
          <p:nvPr/>
        </p:nvSpPr>
        <p:spPr>
          <a:xfrm>
            <a:off x="567320" y="1467862"/>
            <a:ext cx="11137256" cy="345666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8D001EE4-8C27-D647-08DE-5D92866DD8F9}"/>
              </a:ext>
            </a:extLst>
          </p:cNvPr>
          <p:cNvSpPr/>
          <p:nvPr/>
        </p:nvSpPr>
        <p:spPr>
          <a:xfrm>
            <a:off x="289851" y="266961"/>
            <a:ext cx="11612296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766E43C7-0C8D-B027-D016-75FCCF501A2A}"/>
              </a:ext>
            </a:extLst>
          </p:cNvPr>
          <p:cNvSpPr txBox="1"/>
          <p:nvPr/>
        </p:nvSpPr>
        <p:spPr>
          <a:xfrm>
            <a:off x="485383" y="351608"/>
            <a:ext cx="19350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QUANDO</a:t>
            </a: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44632A18-1924-8D93-5B5A-D6ABC2FFB504}"/>
              </a:ext>
            </a:extLst>
          </p:cNvPr>
          <p:cNvSpPr txBox="1"/>
          <p:nvPr/>
        </p:nvSpPr>
        <p:spPr>
          <a:xfrm>
            <a:off x="487424" y="1022464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Cronograma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5;g13232dfa5b7_0_352">
            <a:extLst>
              <a:ext uri="{FF2B5EF4-FFF2-40B4-BE49-F238E27FC236}">
                <a16:creationId xmlns:a16="http://schemas.microsoft.com/office/drawing/2014/main" id="{9EF1610E-D888-A02F-EE80-5BB3047C87AC}"/>
              </a:ext>
            </a:extLst>
          </p:cNvPr>
          <p:cNvSpPr txBox="1"/>
          <p:nvPr/>
        </p:nvSpPr>
        <p:spPr>
          <a:xfrm>
            <a:off x="2211901" y="1069978"/>
            <a:ext cx="735566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Organiza as principais fases, atividades e datas do piloto.</a:t>
            </a:r>
          </a:p>
        </p:txBody>
      </p:sp>
      <p:sp>
        <p:nvSpPr>
          <p:cNvPr id="17" name="Google Shape;476;p58">
            <a:extLst>
              <a:ext uri="{FF2B5EF4-FFF2-40B4-BE49-F238E27FC236}">
                <a16:creationId xmlns:a16="http://schemas.microsoft.com/office/drawing/2014/main" id="{05E8EAE2-8469-8EB3-B949-871016AFA9CB}"/>
              </a:ext>
            </a:extLst>
          </p:cNvPr>
          <p:cNvSpPr txBox="1"/>
          <p:nvPr/>
        </p:nvSpPr>
        <p:spPr>
          <a:xfrm>
            <a:off x="487424" y="3863153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Roadmap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36871CDF-F036-65B9-5D95-88B53C4EA709}"/>
              </a:ext>
            </a:extLst>
          </p:cNvPr>
          <p:cNvSpPr txBox="1"/>
          <p:nvPr/>
        </p:nvSpPr>
        <p:spPr>
          <a:xfrm>
            <a:off x="515346" y="4207799"/>
            <a:ext cx="40442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Sinaliza os potenciais caminhos da expansão pós piloto, funcionalidades ou áreas de aplicação.</a:t>
            </a:r>
          </a:p>
        </p:txBody>
      </p:sp>
      <p:cxnSp>
        <p:nvCxnSpPr>
          <p:cNvPr id="26" name="Google Shape;478;p58">
            <a:extLst>
              <a:ext uri="{FF2B5EF4-FFF2-40B4-BE49-F238E27FC236}">
                <a16:creationId xmlns:a16="http://schemas.microsoft.com/office/drawing/2014/main" id="{0ECCEBD4-994C-8A61-9E25-95EBA4E3FB4E}"/>
              </a:ext>
            </a:extLst>
          </p:cNvPr>
          <p:cNvCxnSpPr>
            <a:cxnSpLocks/>
          </p:cNvCxnSpPr>
          <p:nvPr/>
        </p:nvCxnSpPr>
        <p:spPr>
          <a:xfrm flipH="1">
            <a:off x="289851" y="3658938"/>
            <a:ext cx="11612296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6" name="Tabela 2">
            <a:extLst>
              <a:ext uri="{FF2B5EF4-FFF2-40B4-BE49-F238E27FC236}">
                <a16:creationId xmlns:a16="http://schemas.microsoft.com/office/drawing/2014/main" id="{6E29F5E2-9C78-6314-BDBD-4985FBC23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68209"/>
              </p:ext>
            </p:extLst>
          </p:nvPr>
        </p:nvGraphicFramePr>
        <p:xfrm>
          <a:off x="567320" y="1485680"/>
          <a:ext cx="11137257" cy="1943320"/>
        </p:xfrm>
        <a:graphic>
          <a:graphicData uri="http://schemas.openxmlformats.org/drawingml/2006/table">
            <a:tbl>
              <a:tblPr firstRow="1" bandRow="1"/>
              <a:tblGrid>
                <a:gridCol w="6031188">
                  <a:extLst>
                    <a:ext uri="{9D8B030D-6E8A-4147-A177-3AD203B41FA5}">
                      <a16:colId xmlns:a16="http://schemas.microsoft.com/office/drawing/2014/main" val="1963429144"/>
                    </a:ext>
                  </a:extLst>
                </a:gridCol>
                <a:gridCol w="2953265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  <a:gridCol w="2152804">
                  <a:extLst>
                    <a:ext uri="{9D8B030D-6E8A-4147-A177-3AD203B41FA5}">
                      <a16:colId xmlns:a16="http://schemas.microsoft.com/office/drawing/2014/main" val="1752085483"/>
                    </a:ext>
                  </a:extLst>
                </a:gridCol>
              </a:tblGrid>
              <a:tr h="32155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 QUE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QUEM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QUANDO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32181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32155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1814337"/>
                  </a:ext>
                </a:extLst>
              </a:tr>
              <a:tr h="32155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32155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7011585"/>
                  </a:ext>
                </a:extLst>
              </a:tr>
              <a:tr h="321556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</a:tbl>
          </a:graphicData>
        </a:graphic>
      </p:graphicFrame>
      <p:sp>
        <p:nvSpPr>
          <p:cNvPr id="2" name="Google Shape;547;g11fd9810325_0_419">
            <a:extLst>
              <a:ext uri="{FF2B5EF4-FFF2-40B4-BE49-F238E27FC236}">
                <a16:creationId xmlns:a16="http://schemas.microsoft.com/office/drawing/2014/main" id="{F28B9F5E-2E74-1215-F673-A27EA1D5AD97}"/>
              </a:ext>
            </a:extLst>
          </p:cNvPr>
          <p:cNvSpPr txBox="1"/>
          <p:nvPr/>
        </p:nvSpPr>
        <p:spPr>
          <a:xfrm>
            <a:off x="493907" y="4697538"/>
            <a:ext cx="5363661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Onda 1: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Onda 2: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Onde 3: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76;p58">
            <a:extLst>
              <a:ext uri="{FF2B5EF4-FFF2-40B4-BE49-F238E27FC236}">
                <a16:creationId xmlns:a16="http://schemas.microsoft.com/office/drawing/2014/main" id="{88DF18C7-D4F7-546D-08FA-E20E48392610}"/>
              </a:ext>
            </a:extLst>
          </p:cNvPr>
          <p:cNvSpPr txBox="1"/>
          <p:nvPr/>
        </p:nvSpPr>
        <p:spPr>
          <a:xfrm>
            <a:off x="5478027" y="3863153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3. Premissas de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5;g13232dfa5b7_0_352">
            <a:extLst>
              <a:ext uri="{FF2B5EF4-FFF2-40B4-BE49-F238E27FC236}">
                <a16:creationId xmlns:a16="http://schemas.microsoft.com/office/drawing/2014/main" id="{87DD2BD9-9F65-5521-932F-1D02BE03712E}"/>
              </a:ext>
            </a:extLst>
          </p:cNvPr>
          <p:cNvSpPr txBox="1"/>
          <p:nvPr/>
        </p:nvSpPr>
        <p:spPr>
          <a:xfrm>
            <a:off x="5505949" y="4207799"/>
            <a:ext cx="40442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Alinha parâmetros básicos sobre modelo de negócios do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rollout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0" name="Google Shape;547;g11fd9810325_0_419">
            <a:extLst>
              <a:ext uri="{FF2B5EF4-FFF2-40B4-BE49-F238E27FC236}">
                <a16:creationId xmlns:a16="http://schemas.microsoft.com/office/drawing/2014/main" id="{879F6E7F-FFF5-C793-3883-564455199778}"/>
              </a:ext>
            </a:extLst>
          </p:cNvPr>
          <p:cNvSpPr txBox="1"/>
          <p:nvPr/>
        </p:nvSpPr>
        <p:spPr>
          <a:xfrm>
            <a:off x="5484510" y="4697538"/>
            <a:ext cx="6220066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Modelo de negócios: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Unidade de cobrança: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 panose="02070309020205020404" pitchFamily="49" charset="0"/>
              <a:buChar char="o"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478;p58">
            <a:extLst>
              <a:ext uri="{FF2B5EF4-FFF2-40B4-BE49-F238E27FC236}">
                <a16:creationId xmlns:a16="http://schemas.microsoft.com/office/drawing/2014/main" id="{60CD21C3-E920-5701-D2B0-409C8C74E8FE}"/>
              </a:ext>
            </a:extLst>
          </p:cNvPr>
          <p:cNvCxnSpPr>
            <a:cxnSpLocks/>
          </p:cNvCxnSpPr>
          <p:nvPr/>
        </p:nvCxnSpPr>
        <p:spPr>
          <a:xfrm>
            <a:off x="5280454" y="3658938"/>
            <a:ext cx="0" cy="232052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319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887B1-3E3E-23C4-9919-12F439AB6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6277C46-1E29-06B1-2FC6-B0D927E646D2}"/>
              </a:ext>
            </a:extLst>
          </p:cNvPr>
          <p:cNvSpPr/>
          <p:nvPr/>
        </p:nvSpPr>
        <p:spPr>
          <a:xfrm>
            <a:off x="5632387" y="266961"/>
            <a:ext cx="6269766" cy="5712497"/>
          </a:xfrm>
          <a:prstGeom prst="roundRect">
            <a:avLst>
              <a:gd name="adj" fmla="val 39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4" name="Retângulo: Cantos Superiores Arredondados 33">
            <a:extLst>
              <a:ext uri="{FF2B5EF4-FFF2-40B4-BE49-F238E27FC236}">
                <a16:creationId xmlns:a16="http://schemas.microsoft.com/office/drawing/2014/main" id="{E7669F09-87B8-2F53-A277-0B13AAF57693}"/>
              </a:ext>
            </a:extLst>
          </p:cNvPr>
          <p:cNvSpPr/>
          <p:nvPr/>
        </p:nvSpPr>
        <p:spPr>
          <a:xfrm>
            <a:off x="5946414" y="1637046"/>
            <a:ext cx="5749453" cy="304165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217ACD7-BEC8-16EE-94CE-BD0B6FD3F7EF}"/>
              </a:ext>
            </a:extLst>
          </p:cNvPr>
          <p:cNvSpPr/>
          <p:nvPr/>
        </p:nvSpPr>
        <p:spPr>
          <a:xfrm>
            <a:off x="289851" y="266961"/>
            <a:ext cx="4807488" cy="5712497"/>
          </a:xfrm>
          <a:prstGeom prst="roundRect">
            <a:avLst>
              <a:gd name="adj" fmla="val 44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F5DF97E4-B12E-E3A0-8B60-915E80676E3A}"/>
              </a:ext>
            </a:extLst>
          </p:cNvPr>
          <p:cNvSpPr/>
          <p:nvPr/>
        </p:nvSpPr>
        <p:spPr>
          <a:xfrm>
            <a:off x="289851" y="266961"/>
            <a:ext cx="4807487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EFB98964-1345-3BB9-BADB-0070C0803BE3}"/>
              </a:ext>
            </a:extLst>
          </p:cNvPr>
          <p:cNvSpPr txBox="1"/>
          <p:nvPr/>
        </p:nvSpPr>
        <p:spPr>
          <a:xfrm>
            <a:off x="485383" y="351608"/>
            <a:ext cx="19350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QUEM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B856F64-EEB0-85BC-D92B-18D12AE4B1FD}"/>
              </a:ext>
            </a:extLst>
          </p:cNvPr>
          <p:cNvSpPr/>
          <p:nvPr/>
        </p:nvSpPr>
        <p:spPr>
          <a:xfrm>
            <a:off x="4558250" y="1025284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476;p58">
            <a:extLst>
              <a:ext uri="{FF2B5EF4-FFF2-40B4-BE49-F238E27FC236}">
                <a16:creationId xmlns:a16="http://schemas.microsoft.com/office/drawing/2014/main" id="{7EC87C37-957C-4D2E-B2BB-9BAF76AC3522}"/>
              </a:ext>
            </a:extLst>
          </p:cNvPr>
          <p:cNvSpPr txBox="1"/>
          <p:nvPr/>
        </p:nvSpPr>
        <p:spPr>
          <a:xfrm>
            <a:off x="487424" y="1022464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Stakeholders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5;g13232dfa5b7_0_352">
            <a:extLst>
              <a:ext uri="{FF2B5EF4-FFF2-40B4-BE49-F238E27FC236}">
                <a16:creationId xmlns:a16="http://schemas.microsoft.com/office/drawing/2014/main" id="{20EABCA7-80E1-2EEF-4088-58B2B5E3A591}"/>
              </a:ext>
            </a:extLst>
          </p:cNvPr>
          <p:cNvSpPr txBox="1"/>
          <p:nvPr/>
        </p:nvSpPr>
        <p:spPr>
          <a:xfrm>
            <a:off x="515346" y="1322153"/>
            <a:ext cx="404290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Mapeia as principais partes interessadas no projeto piloto.</a:t>
            </a:r>
          </a:p>
        </p:txBody>
      </p:sp>
      <p:sp>
        <p:nvSpPr>
          <p:cNvPr id="10" name="Retângulo: Cantos Superiores Arredondados 9">
            <a:extLst>
              <a:ext uri="{FF2B5EF4-FFF2-40B4-BE49-F238E27FC236}">
                <a16:creationId xmlns:a16="http://schemas.microsoft.com/office/drawing/2014/main" id="{7DBA5D7E-7AC6-81AD-69ED-F022E5604B86}"/>
              </a:ext>
            </a:extLst>
          </p:cNvPr>
          <p:cNvSpPr/>
          <p:nvPr/>
        </p:nvSpPr>
        <p:spPr>
          <a:xfrm>
            <a:off x="5632386" y="266961"/>
            <a:ext cx="6269766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Google Shape;555;p62">
            <a:extLst>
              <a:ext uri="{FF2B5EF4-FFF2-40B4-BE49-F238E27FC236}">
                <a16:creationId xmlns:a16="http://schemas.microsoft.com/office/drawing/2014/main" id="{DF334A6C-27D8-4D8E-9581-F80CA23E8A67}"/>
              </a:ext>
            </a:extLst>
          </p:cNvPr>
          <p:cNvSpPr txBox="1"/>
          <p:nvPr/>
        </p:nvSpPr>
        <p:spPr>
          <a:xfrm>
            <a:off x="5869840" y="351608"/>
            <a:ext cx="19350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QUANTO</a:t>
            </a:r>
          </a:p>
        </p:txBody>
      </p:sp>
      <p:sp>
        <p:nvSpPr>
          <p:cNvPr id="12" name="Google Shape;476;p58">
            <a:extLst>
              <a:ext uri="{FF2B5EF4-FFF2-40B4-BE49-F238E27FC236}">
                <a16:creationId xmlns:a16="http://schemas.microsoft.com/office/drawing/2014/main" id="{F59F3DC0-FA2E-1B54-01FD-FDBDD58D9C95}"/>
              </a:ext>
            </a:extLst>
          </p:cNvPr>
          <p:cNvSpPr txBox="1"/>
          <p:nvPr/>
        </p:nvSpPr>
        <p:spPr>
          <a:xfrm>
            <a:off x="5871881" y="1022464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1. Despesas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88ED5F8-7FC8-8597-A1FD-602D848E4F43}"/>
              </a:ext>
            </a:extLst>
          </p:cNvPr>
          <p:cNvSpPr/>
          <p:nvPr/>
        </p:nvSpPr>
        <p:spPr>
          <a:xfrm>
            <a:off x="4558250" y="3390262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476;p58">
            <a:extLst>
              <a:ext uri="{FF2B5EF4-FFF2-40B4-BE49-F238E27FC236}">
                <a16:creationId xmlns:a16="http://schemas.microsoft.com/office/drawing/2014/main" id="{56A625FE-8563-35B7-845E-B85C60D05B14}"/>
              </a:ext>
            </a:extLst>
          </p:cNvPr>
          <p:cNvSpPr txBox="1"/>
          <p:nvPr/>
        </p:nvSpPr>
        <p:spPr>
          <a:xfrm>
            <a:off x="487424" y="3387442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Recursos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478;p58">
            <a:extLst>
              <a:ext uri="{FF2B5EF4-FFF2-40B4-BE49-F238E27FC236}">
                <a16:creationId xmlns:a16="http://schemas.microsoft.com/office/drawing/2014/main" id="{0F741CF3-6DF6-8ACA-165D-A03CF1853343}"/>
              </a:ext>
            </a:extLst>
          </p:cNvPr>
          <p:cNvCxnSpPr>
            <a:cxnSpLocks/>
          </p:cNvCxnSpPr>
          <p:nvPr/>
        </p:nvCxnSpPr>
        <p:spPr>
          <a:xfrm flipH="1">
            <a:off x="289851" y="3138401"/>
            <a:ext cx="4807487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478;p58">
            <a:extLst>
              <a:ext uri="{FF2B5EF4-FFF2-40B4-BE49-F238E27FC236}">
                <a16:creationId xmlns:a16="http://schemas.microsoft.com/office/drawing/2014/main" id="{03B11A31-0BF7-C4FE-225D-650408AF9F0F}"/>
              </a:ext>
            </a:extLst>
          </p:cNvPr>
          <p:cNvCxnSpPr>
            <a:cxnSpLocks/>
          </p:cNvCxnSpPr>
          <p:nvPr/>
        </p:nvCxnSpPr>
        <p:spPr>
          <a:xfrm>
            <a:off x="5632386" y="3753612"/>
            <a:ext cx="6269766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476;p58">
            <a:extLst>
              <a:ext uri="{FF2B5EF4-FFF2-40B4-BE49-F238E27FC236}">
                <a16:creationId xmlns:a16="http://schemas.microsoft.com/office/drawing/2014/main" id="{2955F00D-494E-BB8F-712E-CB9F1EE59C2D}"/>
              </a:ext>
            </a:extLst>
          </p:cNvPr>
          <p:cNvSpPr txBox="1"/>
          <p:nvPr/>
        </p:nvSpPr>
        <p:spPr>
          <a:xfrm>
            <a:off x="5871881" y="3927212"/>
            <a:ext cx="34489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2. Condição comercial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79012E19-3B42-CC6D-CE0A-D1064A9AB41C}"/>
              </a:ext>
            </a:extLst>
          </p:cNvPr>
          <p:cNvSpPr/>
          <p:nvPr/>
        </p:nvSpPr>
        <p:spPr>
          <a:xfrm>
            <a:off x="11375569" y="1011666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BDB08610-4E7B-FF58-DF08-3AE1AFD239CF}"/>
              </a:ext>
            </a:extLst>
          </p:cNvPr>
          <p:cNvSpPr/>
          <p:nvPr/>
        </p:nvSpPr>
        <p:spPr>
          <a:xfrm>
            <a:off x="11375569" y="3916734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355;g13232dfa5b7_0_352">
            <a:extLst>
              <a:ext uri="{FF2B5EF4-FFF2-40B4-BE49-F238E27FC236}">
                <a16:creationId xmlns:a16="http://schemas.microsoft.com/office/drawing/2014/main" id="{5A92068A-DB79-110B-0DD7-F92C608F2195}"/>
              </a:ext>
            </a:extLst>
          </p:cNvPr>
          <p:cNvSpPr txBox="1"/>
          <p:nvPr/>
        </p:nvSpPr>
        <p:spPr>
          <a:xfrm>
            <a:off x="515346" y="1600672"/>
            <a:ext cx="4483374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Decisor: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Influenciador: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Impactado: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Usuário final: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355;g13232dfa5b7_0_352">
            <a:extLst>
              <a:ext uri="{FF2B5EF4-FFF2-40B4-BE49-F238E27FC236}">
                <a16:creationId xmlns:a16="http://schemas.microsoft.com/office/drawing/2014/main" id="{726B64D6-E2D4-3930-B283-0C2C447295CF}"/>
              </a:ext>
            </a:extLst>
          </p:cNvPr>
          <p:cNvSpPr txBox="1"/>
          <p:nvPr/>
        </p:nvSpPr>
        <p:spPr>
          <a:xfrm>
            <a:off x="515346" y="3719599"/>
            <a:ext cx="404290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Identifica os principais recursos necessários para execução do projeto piloto.</a:t>
            </a:r>
          </a:p>
        </p:txBody>
      </p:sp>
      <p:sp>
        <p:nvSpPr>
          <p:cNvPr id="8" name="Google Shape;355;g13232dfa5b7_0_352">
            <a:extLst>
              <a:ext uri="{FF2B5EF4-FFF2-40B4-BE49-F238E27FC236}">
                <a16:creationId xmlns:a16="http://schemas.microsoft.com/office/drawing/2014/main" id="{9D63633F-9CB3-5C11-5FB9-9EB5C44F44B3}"/>
              </a:ext>
            </a:extLst>
          </p:cNvPr>
          <p:cNvSpPr txBox="1"/>
          <p:nvPr/>
        </p:nvSpPr>
        <p:spPr>
          <a:xfrm>
            <a:off x="515345" y="4096469"/>
            <a:ext cx="4622943" cy="8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Humanos: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Tecnológicos: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Informacionais: </a:t>
            </a: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5" name="Picture 2" descr="Ícone&#10;&#10;Descrição gerada automaticamente">
            <a:extLst>
              <a:ext uri="{FF2B5EF4-FFF2-40B4-BE49-F238E27FC236}">
                <a16:creationId xmlns:a16="http://schemas.microsoft.com/office/drawing/2014/main" id="{99F60AE0-46FA-56B6-B988-3BE41E1F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20" y="1091332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Ícone&#10;&#10;Descrição gerada automaticamente">
            <a:extLst>
              <a:ext uri="{FF2B5EF4-FFF2-40B4-BE49-F238E27FC236}">
                <a16:creationId xmlns:a16="http://schemas.microsoft.com/office/drawing/2014/main" id="{A1FC5FE8-79F0-2EB4-8399-1C01FDB0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30" y="344366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355;g13232dfa5b7_0_352">
            <a:extLst>
              <a:ext uri="{FF2B5EF4-FFF2-40B4-BE49-F238E27FC236}">
                <a16:creationId xmlns:a16="http://schemas.microsoft.com/office/drawing/2014/main" id="{4EF71D3A-7656-D2A6-1847-9A0A184E0AD6}"/>
              </a:ext>
            </a:extLst>
          </p:cNvPr>
          <p:cNvSpPr txBox="1"/>
          <p:nvPr/>
        </p:nvSpPr>
        <p:spPr>
          <a:xfrm>
            <a:off x="5856832" y="1322153"/>
            <a:ext cx="404290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Define o que são as despesas e respectivos valores.</a:t>
            </a:r>
          </a:p>
        </p:txBody>
      </p:sp>
      <p:graphicFrame>
        <p:nvGraphicFramePr>
          <p:cNvPr id="22" name="Tabela 2">
            <a:extLst>
              <a:ext uri="{FF2B5EF4-FFF2-40B4-BE49-F238E27FC236}">
                <a16:creationId xmlns:a16="http://schemas.microsoft.com/office/drawing/2014/main" id="{039211A9-7BBE-5201-3840-05E42B06D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3613"/>
              </p:ext>
            </p:extLst>
          </p:nvPr>
        </p:nvGraphicFramePr>
        <p:xfrm>
          <a:off x="5955123" y="1659241"/>
          <a:ext cx="5749453" cy="1860080"/>
        </p:xfrm>
        <a:graphic>
          <a:graphicData uri="http://schemas.openxmlformats.org/drawingml/2006/table">
            <a:tbl>
              <a:tblPr firstRow="1" bandRow="1"/>
              <a:tblGrid>
                <a:gridCol w="3866722">
                  <a:extLst>
                    <a:ext uri="{9D8B030D-6E8A-4147-A177-3AD203B41FA5}">
                      <a16:colId xmlns:a16="http://schemas.microsoft.com/office/drawing/2014/main" val="3235486820"/>
                    </a:ext>
                  </a:extLst>
                </a:gridCol>
                <a:gridCol w="1882731">
                  <a:extLst>
                    <a:ext uri="{9D8B030D-6E8A-4147-A177-3AD203B41FA5}">
                      <a16:colId xmlns:a16="http://schemas.microsoft.com/office/drawing/2014/main" val="3769156669"/>
                    </a:ext>
                  </a:extLst>
                </a:gridCol>
              </a:tblGrid>
              <a:tr h="15733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TIPO DA DESPESA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49583"/>
                  </a:ext>
                </a:extLst>
              </a:tr>
              <a:tr h="317152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72645"/>
                  </a:ext>
                </a:extLst>
              </a:tr>
              <a:tr h="317152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228048"/>
                  </a:ext>
                </a:extLst>
              </a:tr>
              <a:tr h="317152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905190"/>
                  </a:ext>
                </a:extLst>
              </a:tr>
              <a:tr h="317152">
                <a:tc>
                  <a:txBody>
                    <a:bodyPr/>
                    <a:lstStyle/>
                    <a:p>
                      <a:pPr algn="ctr"/>
                      <a:endParaRPr lang="pt-BR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224951"/>
                  </a:ext>
                </a:extLst>
              </a:tr>
              <a:tr h="317152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7B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1BBFFF"/>
                        </a:gs>
                        <a:gs pos="100000">
                          <a:srgbClr val="8800CC"/>
                        </a:gs>
                      </a:gsLst>
                      <a:lin ang="108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3123589"/>
                  </a:ext>
                </a:extLst>
              </a:tr>
            </a:tbl>
          </a:graphicData>
        </a:graphic>
      </p:graphicFrame>
      <p:pic>
        <p:nvPicPr>
          <p:cNvPr id="23" name="Picture 5" descr="Ícone&#10;&#10;Descrição gerada automaticamente">
            <a:extLst>
              <a:ext uri="{FF2B5EF4-FFF2-40B4-BE49-F238E27FC236}">
                <a16:creationId xmlns:a16="http://schemas.microsoft.com/office/drawing/2014/main" id="{4A451FA5-1762-7136-481D-8CBD12CD3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36" y="1060548"/>
            <a:ext cx="251114" cy="2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Ícone&#10;&#10;Descrição gerada automaticamente">
            <a:extLst>
              <a:ext uri="{FF2B5EF4-FFF2-40B4-BE49-F238E27FC236}">
                <a16:creationId xmlns:a16="http://schemas.microsoft.com/office/drawing/2014/main" id="{180621D7-A9DA-4364-E120-A4A8B22F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013" y="3967902"/>
            <a:ext cx="268432" cy="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355;g13232dfa5b7_0_352">
            <a:extLst>
              <a:ext uri="{FF2B5EF4-FFF2-40B4-BE49-F238E27FC236}">
                <a16:creationId xmlns:a16="http://schemas.microsoft.com/office/drawing/2014/main" id="{055E5C41-6584-E229-12F0-D7B9EDAD900E}"/>
              </a:ext>
            </a:extLst>
          </p:cNvPr>
          <p:cNvSpPr txBox="1"/>
          <p:nvPr/>
        </p:nvSpPr>
        <p:spPr>
          <a:xfrm>
            <a:off x="5856832" y="4203281"/>
            <a:ext cx="4042904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Estabelece a condição de pagamento do projeto piloto</a:t>
            </a:r>
          </a:p>
        </p:txBody>
      </p:sp>
      <p:sp>
        <p:nvSpPr>
          <p:cNvPr id="28" name="Google Shape;576;g11fd9810325_0_497">
            <a:extLst>
              <a:ext uri="{FF2B5EF4-FFF2-40B4-BE49-F238E27FC236}">
                <a16:creationId xmlns:a16="http://schemas.microsoft.com/office/drawing/2014/main" id="{E11BA151-5235-6D0C-F24E-3C516E5F1485}"/>
              </a:ext>
            </a:extLst>
          </p:cNvPr>
          <p:cNvSpPr txBox="1"/>
          <p:nvPr/>
        </p:nvSpPr>
        <p:spPr>
          <a:xfrm>
            <a:off x="6162145" y="4500329"/>
            <a:ext cx="512836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Contra entrega: pagamentos periódicos a medida que determinadas entregas intermediárias são realizadas.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78;g11fd9810325_0_497">
            <a:extLst>
              <a:ext uri="{FF2B5EF4-FFF2-40B4-BE49-F238E27FC236}">
                <a16:creationId xmlns:a16="http://schemas.microsoft.com/office/drawing/2014/main" id="{0386446D-3B33-E351-688F-BDFDD7BCBE1F}"/>
              </a:ext>
            </a:extLst>
          </p:cNvPr>
          <p:cNvSpPr txBox="1"/>
          <p:nvPr/>
        </p:nvSpPr>
        <p:spPr>
          <a:xfrm>
            <a:off x="6162145" y="4964234"/>
            <a:ext cx="502935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Mensal: pagamentos mensais e sucessivos ao longo do piloto.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579;g11fd9810325_0_497">
            <a:extLst>
              <a:ext uri="{FF2B5EF4-FFF2-40B4-BE49-F238E27FC236}">
                <a16:creationId xmlns:a16="http://schemas.microsoft.com/office/drawing/2014/main" id="{BFFEB6BD-A1C9-E5DE-C972-2EEE655F58BD}"/>
              </a:ext>
            </a:extLst>
          </p:cNvPr>
          <p:cNvSpPr/>
          <p:nvPr/>
        </p:nvSpPr>
        <p:spPr>
          <a:xfrm>
            <a:off x="5972229" y="5407080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80;g11fd9810325_0_497">
            <a:extLst>
              <a:ext uri="{FF2B5EF4-FFF2-40B4-BE49-F238E27FC236}">
                <a16:creationId xmlns:a16="http://schemas.microsoft.com/office/drawing/2014/main" id="{653D9FE0-1EC8-393E-C09B-EDC04A1138F0}"/>
              </a:ext>
            </a:extLst>
          </p:cNvPr>
          <p:cNvSpPr txBox="1"/>
          <p:nvPr/>
        </p:nvSpPr>
        <p:spPr>
          <a:xfrm>
            <a:off x="6162145" y="5303152"/>
            <a:ext cx="536800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Adiantamento: pagamento mensal ou contra entrega com adiantamento de capital em função da necessidade de caixa da startup.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579;g11fd9810325_0_497">
            <a:extLst>
              <a:ext uri="{FF2B5EF4-FFF2-40B4-BE49-F238E27FC236}">
                <a16:creationId xmlns:a16="http://schemas.microsoft.com/office/drawing/2014/main" id="{BEB9CAC9-11BC-10EA-63DF-A4D90D4BD103}"/>
              </a:ext>
            </a:extLst>
          </p:cNvPr>
          <p:cNvSpPr/>
          <p:nvPr/>
        </p:nvSpPr>
        <p:spPr>
          <a:xfrm>
            <a:off x="5972229" y="4593368"/>
            <a:ext cx="164100" cy="164100"/>
          </a:xfrm>
          <a:prstGeom prst="ellipse">
            <a:avLst/>
          </a:prstGeom>
          <a:noFill/>
          <a:ln w="127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79;g11fd9810325_0_497">
            <a:extLst>
              <a:ext uri="{FF2B5EF4-FFF2-40B4-BE49-F238E27FC236}">
                <a16:creationId xmlns:a16="http://schemas.microsoft.com/office/drawing/2014/main" id="{32B4179D-E4F9-9E4B-E6D7-EA6EF7F9EDA5}"/>
              </a:ext>
            </a:extLst>
          </p:cNvPr>
          <p:cNvSpPr/>
          <p:nvPr/>
        </p:nvSpPr>
        <p:spPr>
          <a:xfrm>
            <a:off x="5972229" y="5007007"/>
            <a:ext cx="164100" cy="164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943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E50EBC-0F4E-4E01-A645-461370B43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ca24610a-89d8-41ed-9d17-0839b3811cc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ee5329c-066a-4f26-a2c8-b375c9a21a0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730</Words>
  <Application>Microsoft Office PowerPoint</Application>
  <PresentationFormat>Widescreen</PresentationFormat>
  <Paragraphs>144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