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3"/>
  </p:notesMasterIdLst>
  <p:handoutMasterIdLst>
    <p:handoutMasterId r:id="rId14"/>
  </p:handoutMasterIdLst>
  <p:sldIdLst>
    <p:sldId id="272" r:id="rId8"/>
    <p:sldId id="2147473983" r:id="rId9"/>
    <p:sldId id="2147473984" r:id="rId10"/>
    <p:sldId id="2147473985" r:id="rId11"/>
    <p:sldId id="214747398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72"/>
            <p14:sldId id="2147473983"/>
            <p14:sldId id="2147473984"/>
            <p14:sldId id="2147473985"/>
            <p14:sldId id="21474739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CC59D5"/>
    <a:srgbClr val="033C73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1169C-CC4F-4A7C-BD8D-B37DEDA71E84}" v="12" dt="2025-03-14T14:50:30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85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0AC55-9724-10AF-DE63-41DB3126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A6C4EBF-23A3-3C38-AB63-F728FF78E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013EFB-5C05-0F45-E572-8F16CA6BD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3815C2-9FE3-E4A9-392D-50C18705A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73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71AB-1E18-39FC-97D5-B1B76787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3F8D1AC-2694-191F-9C68-B7D775F49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F410DD7-C5AB-8498-4641-A4104B7FC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3D6CFB-DA03-874C-A49B-39746522D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71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7B7D4-3680-24CD-A65C-164810B8C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FD661E-24FD-8CB4-9C07-2E3965C51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094CD91-7D8D-92E2-35E3-25E248749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1E110E-5100-5858-7EF5-5C4864F9F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7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51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624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58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689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05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2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88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03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3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4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CFC33552-099E-8C1E-2971-137B7557C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2E554DB0-3166-84C0-1B3A-636EACA2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5749EED-1607-6288-CF9B-8BE0200AD6BE}"/>
              </a:ext>
            </a:extLst>
          </p:cNvPr>
          <p:cNvSpPr txBox="1"/>
          <p:nvPr/>
        </p:nvSpPr>
        <p:spPr>
          <a:xfrm>
            <a:off x="867589" y="862832"/>
            <a:ext cx="5089849" cy="2208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5500"/>
              </a:lnSpc>
              <a:defRPr/>
            </a:pPr>
            <a:r>
              <a:rPr lang="pt-BR" sz="4800" b="1" dirty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Montserrat"/>
                <a:ea typeface="Tahoma"/>
                <a:cs typeface="Arial"/>
              </a:rPr>
              <a:t>Formulário de </a:t>
            </a:r>
            <a:r>
              <a:rPr lang="pt-BR" sz="4800" b="1" dirty="0">
                <a:solidFill>
                  <a:schemeClr val="bg1"/>
                </a:solidFill>
                <a:latin typeface="Montserrat"/>
                <a:ea typeface="Tahoma"/>
                <a:cs typeface="Arial"/>
              </a:rPr>
              <a:t>detalhamento do desafio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46766F9-4105-7021-B2C6-A49FDF10DA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0FC9DF1A-068B-6907-2794-66BF4795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10" name="Imagem 9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54F5C5FA-8D92-75FB-AD5E-B3103A1DC37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14" name="Imagem 1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37DC3BA-C513-4920-58AF-632A7496D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52" y="1438612"/>
            <a:ext cx="5207921" cy="45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5B50A3F-E0DB-F196-4785-3A55329A6F70}"/>
              </a:ext>
            </a:extLst>
          </p:cNvPr>
          <p:cNvSpPr/>
          <p:nvPr/>
        </p:nvSpPr>
        <p:spPr>
          <a:xfrm>
            <a:off x="6355583" y="480257"/>
            <a:ext cx="5546565" cy="2521849"/>
          </a:xfrm>
          <a:prstGeom prst="roundRect">
            <a:avLst>
              <a:gd name="adj" fmla="val 906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DB3B4796-4985-C64A-10A3-8120B2DF36AB}"/>
              </a:ext>
            </a:extLst>
          </p:cNvPr>
          <p:cNvSpPr/>
          <p:nvPr/>
        </p:nvSpPr>
        <p:spPr>
          <a:xfrm>
            <a:off x="6355583" y="3440075"/>
            <a:ext cx="5546565" cy="2323916"/>
          </a:xfrm>
          <a:prstGeom prst="roundRect">
            <a:avLst>
              <a:gd name="adj" fmla="val 906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609B237C-2943-DA95-53F7-E2D688DBF3C6}"/>
              </a:ext>
            </a:extLst>
          </p:cNvPr>
          <p:cNvSpPr/>
          <p:nvPr/>
        </p:nvSpPr>
        <p:spPr>
          <a:xfrm>
            <a:off x="289851" y="480257"/>
            <a:ext cx="5563540" cy="2521849"/>
          </a:xfrm>
          <a:prstGeom prst="roundRect">
            <a:avLst>
              <a:gd name="adj" fmla="val 906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D5C569B-B0F2-4E73-3DDD-19549D415D88}"/>
              </a:ext>
            </a:extLst>
          </p:cNvPr>
          <p:cNvSpPr/>
          <p:nvPr/>
        </p:nvSpPr>
        <p:spPr>
          <a:xfrm>
            <a:off x="289851" y="3440075"/>
            <a:ext cx="5563540" cy="2323916"/>
          </a:xfrm>
          <a:prstGeom prst="roundRect">
            <a:avLst>
              <a:gd name="adj" fmla="val 906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2AF32453-0491-C992-5909-4227AFEE414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476;p58">
            <a:extLst>
              <a:ext uri="{FF2B5EF4-FFF2-40B4-BE49-F238E27FC236}">
                <a16:creationId xmlns:a16="http://schemas.microsoft.com/office/drawing/2014/main" id="{365FBC98-E9D5-C152-33F3-2B82143B1B19}"/>
              </a:ext>
            </a:extLst>
          </p:cNvPr>
          <p:cNvSpPr txBox="1"/>
          <p:nvPr/>
        </p:nvSpPr>
        <p:spPr>
          <a:xfrm>
            <a:off x="487425" y="1033972"/>
            <a:ext cx="2976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Nome do desafio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55;g13232dfa5b7_0_352">
            <a:extLst>
              <a:ext uri="{FF2B5EF4-FFF2-40B4-BE49-F238E27FC236}">
                <a16:creationId xmlns:a16="http://schemas.microsoft.com/office/drawing/2014/main" id="{40637D1F-BDF3-CD50-BC8B-D7751BD6EB29}"/>
              </a:ext>
            </a:extLst>
          </p:cNvPr>
          <p:cNvSpPr txBox="1"/>
          <p:nvPr/>
        </p:nvSpPr>
        <p:spPr>
          <a:xfrm>
            <a:off x="487424" y="1418719"/>
            <a:ext cx="369405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nome do desafio trazido.</a:t>
            </a: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B2F019C4-44F3-5E32-9654-2B741D027D4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detalhamento do desafio</a:t>
            </a:r>
          </a:p>
        </p:txBody>
      </p:sp>
      <p:sp>
        <p:nvSpPr>
          <p:cNvPr id="30" name="Google Shape;474;p58">
            <a:extLst>
              <a:ext uri="{FF2B5EF4-FFF2-40B4-BE49-F238E27FC236}">
                <a16:creationId xmlns:a16="http://schemas.microsoft.com/office/drawing/2014/main" id="{DBB68B16-8975-B0B4-1D7B-E2864CC4A5A1}"/>
              </a:ext>
            </a:extLst>
          </p:cNvPr>
          <p:cNvSpPr txBox="1"/>
          <p:nvPr/>
        </p:nvSpPr>
        <p:spPr>
          <a:xfrm>
            <a:off x="485383" y="3671836"/>
            <a:ext cx="45041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Nome do Proponente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55;g13232dfa5b7_0_352">
            <a:extLst>
              <a:ext uri="{FF2B5EF4-FFF2-40B4-BE49-F238E27FC236}">
                <a16:creationId xmlns:a16="http://schemas.microsoft.com/office/drawing/2014/main" id="{7A4CAE15-E54C-1B8F-B10B-BD9C6E12CCFE}"/>
              </a:ext>
            </a:extLst>
          </p:cNvPr>
          <p:cNvSpPr txBox="1"/>
          <p:nvPr/>
        </p:nvSpPr>
        <p:spPr>
          <a:xfrm>
            <a:off x="485383" y="4044197"/>
            <a:ext cx="45898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nome da pessoa que está propondo.</a:t>
            </a:r>
          </a:p>
        </p:txBody>
      </p:sp>
      <p:sp>
        <p:nvSpPr>
          <p:cNvPr id="37" name="Google Shape;474;p58">
            <a:extLst>
              <a:ext uri="{FF2B5EF4-FFF2-40B4-BE49-F238E27FC236}">
                <a16:creationId xmlns:a16="http://schemas.microsoft.com/office/drawing/2014/main" id="{FAD43314-0866-BF7B-05B5-6C7D4CE185D4}"/>
              </a:ext>
            </a:extLst>
          </p:cNvPr>
          <p:cNvSpPr txBox="1"/>
          <p:nvPr/>
        </p:nvSpPr>
        <p:spPr>
          <a:xfrm>
            <a:off x="6565355" y="3671836"/>
            <a:ext cx="4848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Área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55;g13232dfa5b7_0_352">
            <a:extLst>
              <a:ext uri="{FF2B5EF4-FFF2-40B4-BE49-F238E27FC236}">
                <a16:creationId xmlns:a16="http://schemas.microsoft.com/office/drawing/2014/main" id="{22A6B74B-74D9-3707-699A-59D1A4E50782}"/>
              </a:ext>
            </a:extLst>
          </p:cNvPr>
          <p:cNvSpPr txBox="1"/>
          <p:nvPr/>
        </p:nvSpPr>
        <p:spPr>
          <a:xfrm>
            <a:off x="6565355" y="4044197"/>
            <a:ext cx="38213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4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Identifica a área diretamente afetada pelo desafio indicado.</a:t>
            </a:r>
            <a:endParaRPr lang="pt-BR" sz="2000" b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76;p58">
            <a:extLst>
              <a:ext uri="{FF2B5EF4-FFF2-40B4-BE49-F238E27FC236}">
                <a16:creationId xmlns:a16="http://schemas.microsoft.com/office/drawing/2014/main" id="{26005587-CBB6-4FC8-8C82-AC9937C37E7B}"/>
              </a:ext>
            </a:extLst>
          </p:cNvPr>
          <p:cNvSpPr txBox="1"/>
          <p:nvPr/>
        </p:nvSpPr>
        <p:spPr>
          <a:xfrm>
            <a:off x="6573313" y="1033972"/>
            <a:ext cx="2628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Sponsor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| Time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55;g13232dfa5b7_0_352">
            <a:extLst>
              <a:ext uri="{FF2B5EF4-FFF2-40B4-BE49-F238E27FC236}">
                <a16:creationId xmlns:a16="http://schemas.microsoft.com/office/drawing/2014/main" id="{7EA43C27-B121-8BFE-7DA7-FC3E82E793E3}"/>
              </a:ext>
            </a:extLst>
          </p:cNvPr>
          <p:cNvSpPr txBox="1"/>
          <p:nvPr/>
        </p:nvSpPr>
        <p:spPr>
          <a:xfrm>
            <a:off x="6565355" y="1418719"/>
            <a:ext cx="3303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nome do </a:t>
            </a:r>
            <a:r>
              <a:rPr kumimoji="0" lang="pt-BR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sponsor</a:t>
            </a: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(responsável) ou time do desafio.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95BFDC41-309F-DE91-D111-809944C54558}"/>
              </a:ext>
            </a:extLst>
          </p:cNvPr>
          <p:cNvSpPr/>
          <p:nvPr/>
        </p:nvSpPr>
        <p:spPr>
          <a:xfrm>
            <a:off x="5221768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m 2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4429D44D-417B-F9BF-007B-AB3B2F7F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71" y="1092618"/>
            <a:ext cx="354578" cy="341916"/>
          </a:xfrm>
          <a:prstGeom prst="rect">
            <a:avLst/>
          </a:prstGeom>
        </p:spPr>
      </p:pic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F9192AE0-ED5A-1B6C-C88D-787E36A08C7A}"/>
              </a:ext>
            </a:extLst>
          </p:cNvPr>
          <p:cNvSpPr/>
          <p:nvPr/>
        </p:nvSpPr>
        <p:spPr>
          <a:xfrm>
            <a:off x="11251259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Ícone&#10;&#10;Descrição gerada automaticamente">
            <a:extLst>
              <a:ext uri="{FF2B5EF4-FFF2-40B4-BE49-F238E27FC236}">
                <a16:creationId xmlns:a16="http://schemas.microsoft.com/office/drawing/2014/main" id="{6608C0C0-35B8-2BC4-6307-679FF6AB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471" y="1138492"/>
            <a:ext cx="367656" cy="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A7EF8214-8876-93DD-7DAE-4890D246A162}"/>
              </a:ext>
            </a:extLst>
          </p:cNvPr>
          <p:cNvSpPr/>
          <p:nvPr/>
        </p:nvSpPr>
        <p:spPr>
          <a:xfrm>
            <a:off x="5221768" y="361755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A5B9C573-F7F5-7DA8-2BF7-894331F46EB8}"/>
              </a:ext>
            </a:extLst>
          </p:cNvPr>
          <p:cNvSpPr/>
          <p:nvPr/>
        </p:nvSpPr>
        <p:spPr>
          <a:xfrm>
            <a:off x="11251259" y="361755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A478327F-4DAB-3D95-CD26-02F29128E82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87" y="3695369"/>
            <a:ext cx="322344" cy="322344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39DD829C-FD7D-03BF-9096-46C04D22FB1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11" y="3681635"/>
            <a:ext cx="354578" cy="354578"/>
          </a:xfrm>
          <a:prstGeom prst="rect">
            <a:avLst/>
          </a:prstGeom>
        </p:spPr>
      </p:pic>
      <p:pic>
        <p:nvPicPr>
          <p:cNvPr id="61" name="Imagem 60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FD43280-6CFC-110A-5F96-CA15A6330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9"/>
          <a:stretch/>
        </p:blipFill>
        <p:spPr>
          <a:xfrm>
            <a:off x="8164285" y="5283483"/>
            <a:ext cx="2162165" cy="15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A25CB-8689-4C78-44AD-0F49E52F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7A3E1165-7D0B-5E07-9BD4-79C82127CBDB}"/>
              </a:ext>
            </a:extLst>
          </p:cNvPr>
          <p:cNvSpPr/>
          <p:nvPr/>
        </p:nvSpPr>
        <p:spPr>
          <a:xfrm>
            <a:off x="6355583" y="266962"/>
            <a:ext cx="5546565" cy="5531672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056492E9-F86E-862D-A3BF-D3C5144F36A1}"/>
              </a:ext>
            </a:extLst>
          </p:cNvPr>
          <p:cNvSpPr/>
          <p:nvPr/>
        </p:nvSpPr>
        <p:spPr>
          <a:xfrm>
            <a:off x="289851" y="266962"/>
            <a:ext cx="5563540" cy="5531672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8" name="Retângulo: Cantos Superiores Arredondados 37">
            <a:extLst>
              <a:ext uri="{FF2B5EF4-FFF2-40B4-BE49-F238E27FC236}">
                <a16:creationId xmlns:a16="http://schemas.microsoft.com/office/drawing/2014/main" id="{AF8EFD20-8701-A7F2-B726-015B42F9930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3" name="Google Shape;555;p62">
            <a:extLst>
              <a:ext uri="{FF2B5EF4-FFF2-40B4-BE49-F238E27FC236}">
                <a16:creationId xmlns:a16="http://schemas.microsoft.com/office/drawing/2014/main" id="{8B48FDD3-796F-A489-4382-05B2768B2AAB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detalhamento do desafio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737B1237-A8B1-3FC7-BB50-BC3697B6A6AC}"/>
              </a:ext>
            </a:extLst>
          </p:cNvPr>
          <p:cNvSpPr/>
          <p:nvPr/>
        </p:nvSpPr>
        <p:spPr>
          <a:xfrm>
            <a:off x="5221768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Ícone&#10;&#10;Descrição gerada automaticamente">
            <a:extLst>
              <a:ext uri="{FF2B5EF4-FFF2-40B4-BE49-F238E27FC236}">
                <a16:creationId xmlns:a16="http://schemas.microsoft.com/office/drawing/2014/main" id="{01217EBC-2003-6D37-4385-6B782873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74" y="1077152"/>
            <a:ext cx="354978" cy="3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Google Shape;476;p58">
            <a:extLst>
              <a:ext uri="{FF2B5EF4-FFF2-40B4-BE49-F238E27FC236}">
                <a16:creationId xmlns:a16="http://schemas.microsoft.com/office/drawing/2014/main" id="{615A06EB-F9D1-BE09-3272-DED897A2249A}"/>
              </a:ext>
            </a:extLst>
          </p:cNvPr>
          <p:cNvSpPr txBox="1"/>
          <p:nvPr/>
        </p:nvSpPr>
        <p:spPr>
          <a:xfrm>
            <a:off x="487424" y="1033971"/>
            <a:ext cx="3448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Problema/oportunidade</a:t>
            </a:r>
          </a:p>
        </p:txBody>
      </p:sp>
      <p:sp>
        <p:nvSpPr>
          <p:cNvPr id="72" name="Google Shape;355;g13232dfa5b7_0_352">
            <a:extLst>
              <a:ext uri="{FF2B5EF4-FFF2-40B4-BE49-F238E27FC236}">
                <a16:creationId xmlns:a16="http://schemas.microsoft.com/office/drawing/2014/main" id="{60BC1DF1-2CD9-7B2C-4099-3FABF99CA714}"/>
              </a:ext>
            </a:extLst>
          </p:cNvPr>
          <p:cNvSpPr txBox="1"/>
          <p:nvPr/>
        </p:nvSpPr>
        <p:spPr>
          <a:xfrm>
            <a:off x="487424" y="1418719"/>
            <a:ext cx="4609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detalhadamente o problema/oportunidade da companhia.</a:t>
            </a:r>
          </a:p>
        </p:txBody>
      </p:sp>
      <p:sp>
        <p:nvSpPr>
          <p:cNvPr id="77" name="Google Shape;476;p58">
            <a:extLst>
              <a:ext uri="{FF2B5EF4-FFF2-40B4-BE49-F238E27FC236}">
                <a16:creationId xmlns:a16="http://schemas.microsoft.com/office/drawing/2014/main" id="{A405D560-42E7-4498-24FF-1BF0BA5FE5B6}"/>
              </a:ext>
            </a:extLst>
          </p:cNvPr>
          <p:cNvSpPr txBox="1"/>
          <p:nvPr/>
        </p:nvSpPr>
        <p:spPr>
          <a:xfrm>
            <a:off x="6563787" y="1033972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Necessidade ou relevância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8" name="Google Shape;355;g13232dfa5b7_0_352">
            <a:extLst>
              <a:ext uri="{FF2B5EF4-FFF2-40B4-BE49-F238E27FC236}">
                <a16:creationId xmlns:a16="http://schemas.microsoft.com/office/drawing/2014/main" id="{B001ADFD-EBF9-5F20-AE65-1AF053D859C0}"/>
              </a:ext>
            </a:extLst>
          </p:cNvPr>
          <p:cNvSpPr txBox="1"/>
          <p:nvPr/>
        </p:nvSpPr>
        <p:spPr>
          <a:xfrm>
            <a:off x="6565354" y="1418719"/>
            <a:ext cx="436088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Identifica razão ou motivo pelo qual queremos resolver esse problema ou aproveitar essa oportunidade.</a:t>
            </a: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B987AB7B-0393-56B9-D210-3D08FA2F0FFA}"/>
              </a:ext>
            </a:extLst>
          </p:cNvPr>
          <p:cNvSpPr/>
          <p:nvPr/>
        </p:nvSpPr>
        <p:spPr>
          <a:xfrm>
            <a:off x="11251259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3" descr="Ícone&#10;&#10;Descrição gerada automaticamente">
            <a:extLst>
              <a:ext uri="{FF2B5EF4-FFF2-40B4-BE49-F238E27FC236}">
                <a16:creationId xmlns:a16="http://schemas.microsoft.com/office/drawing/2014/main" id="{FDE08B7D-B2C5-0EBD-0B0C-1EFD5B9E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547" y="1125079"/>
            <a:ext cx="322707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5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A31A8-167B-B7A3-8113-2CE2A93F1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7150E7A6-FC4A-C68D-34FA-2014F1ED389B}"/>
              </a:ext>
            </a:extLst>
          </p:cNvPr>
          <p:cNvSpPr/>
          <p:nvPr/>
        </p:nvSpPr>
        <p:spPr>
          <a:xfrm>
            <a:off x="6355583" y="480257"/>
            <a:ext cx="5546565" cy="2521849"/>
          </a:xfrm>
          <a:prstGeom prst="roundRect">
            <a:avLst>
              <a:gd name="adj" fmla="val 906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F6A56616-0FD1-6AA8-6E6B-C00D1B9345C6}"/>
              </a:ext>
            </a:extLst>
          </p:cNvPr>
          <p:cNvSpPr/>
          <p:nvPr/>
        </p:nvSpPr>
        <p:spPr>
          <a:xfrm>
            <a:off x="289851" y="480257"/>
            <a:ext cx="5563540" cy="2521849"/>
          </a:xfrm>
          <a:prstGeom prst="roundRect">
            <a:avLst>
              <a:gd name="adj" fmla="val 906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708E8545-35EC-0A4C-E2F2-D7E5902E9A7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Google Shape;555;p62">
            <a:extLst>
              <a:ext uri="{FF2B5EF4-FFF2-40B4-BE49-F238E27FC236}">
                <a16:creationId xmlns:a16="http://schemas.microsoft.com/office/drawing/2014/main" id="{6807DD38-7B71-F1F9-0568-471F7C3D363D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detalhamento do desafio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40F3949-9716-0702-9943-DEFE6EAC35DC}"/>
              </a:ext>
            </a:extLst>
          </p:cNvPr>
          <p:cNvSpPr/>
          <p:nvPr/>
        </p:nvSpPr>
        <p:spPr>
          <a:xfrm>
            <a:off x="5221768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476;p58">
            <a:extLst>
              <a:ext uri="{FF2B5EF4-FFF2-40B4-BE49-F238E27FC236}">
                <a16:creationId xmlns:a16="http://schemas.microsoft.com/office/drawing/2014/main" id="{EBAD193A-3359-C556-73EF-BD362B2823DF}"/>
              </a:ext>
            </a:extLst>
          </p:cNvPr>
          <p:cNvSpPr txBox="1"/>
          <p:nvPr/>
        </p:nvSpPr>
        <p:spPr>
          <a:xfrm>
            <a:off x="487424" y="1033971"/>
            <a:ext cx="41534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Indicadores utilizados para medir esse problema/oportunidade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55;g13232dfa5b7_0_352">
            <a:extLst>
              <a:ext uri="{FF2B5EF4-FFF2-40B4-BE49-F238E27FC236}">
                <a16:creationId xmlns:a16="http://schemas.microsoft.com/office/drawing/2014/main" id="{17EBE0F0-6860-0753-4DED-C09BBECCCC6F}"/>
              </a:ext>
            </a:extLst>
          </p:cNvPr>
          <p:cNvSpPr txBox="1"/>
          <p:nvPr/>
        </p:nvSpPr>
        <p:spPr>
          <a:xfrm>
            <a:off x="487424" y="1674242"/>
            <a:ext cx="48922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os indicadores e parâmetro utilizados para mensurar o problema/oportunidade em questão.</a:t>
            </a:r>
            <a:endParaRPr lang="pt-BR" sz="1800" b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76;p58">
            <a:extLst>
              <a:ext uri="{FF2B5EF4-FFF2-40B4-BE49-F238E27FC236}">
                <a16:creationId xmlns:a16="http://schemas.microsoft.com/office/drawing/2014/main" id="{ED0C9CB7-F754-5A12-6DEF-08F99134345A}"/>
              </a:ext>
            </a:extLst>
          </p:cNvPr>
          <p:cNvSpPr txBox="1"/>
          <p:nvPr/>
        </p:nvSpPr>
        <p:spPr>
          <a:xfrm>
            <a:off x="6563787" y="1049360"/>
            <a:ext cx="463356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Resultado esperado</a:t>
            </a:r>
          </a:p>
        </p:txBody>
      </p:sp>
      <p:sp>
        <p:nvSpPr>
          <p:cNvPr id="28" name="Google Shape;355;g13232dfa5b7_0_352">
            <a:extLst>
              <a:ext uri="{FF2B5EF4-FFF2-40B4-BE49-F238E27FC236}">
                <a16:creationId xmlns:a16="http://schemas.microsoft.com/office/drawing/2014/main" id="{2A6967AF-749C-C1F4-9B27-5C7E11A7C45C}"/>
              </a:ext>
            </a:extLst>
          </p:cNvPr>
          <p:cNvSpPr txBox="1"/>
          <p:nvPr/>
        </p:nvSpPr>
        <p:spPr>
          <a:xfrm>
            <a:off x="6565354" y="1418719"/>
            <a:ext cx="45140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Identifica o resultado esperado para a resolução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 problem</a:t>
            </a:r>
            <a:r>
              <a:rPr lang="pt-BR" sz="1200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a/oportunidade</a:t>
            </a: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levantado.</a:t>
            </a:r>
            <a:endParaRPr lang="pt-BR" sz="1800" b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17882B0A-2F37-05CD-68FF-740EAA4C67B7}"/>
              </a:ext>
            </a:extLst>
          </p:cNvPr>
          <p:cNvSpPr/>
          <p:nvPr/>
        </p:nvSpPr>
        <p:spPr>
          <a:xfrm>
            <a:off x="11251259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D6B479E-3C35-EBD2-6FF5-3E642589EC59}"/>
              </a:ext>
            </a:extLst>
          </p:cNvPr>
          <p:cNvSpPr/>
          <p:nvPr/>
        </p:nvSpPr>
        <p:spPr>
          <a:xfrm>
            <a:off x="6355583" y="3440075"/>
            <a:ext cx="5546565" cy="2323916"/>
          </a:xfrm>
          <a:prstGeom prst="roundRect">
            <a:avLst>
              <a:gd name="adj" fmla="val 906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57C6BEC-108E-F25D-6072-331B88A16842}"/>
              </a:ext>
            </a:extLst>
          </p:cNvPr>
          <p:cNvSpPr/>
          <p:nvPr/>
        </p:nvSpPr>
        <p:spPr>
          <a:xfrm>
            <a:off x="289851" y="3440075"/>
            <a:ext cx="5563540" cy="2323916"/>
          </a:xfrm>
          <a:prstGeom prst="roundRect">
            <a:avLst>
              <a:gd name="adj" fmla="val 906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3" name="Google Shape;474;p58">
            <a:extLst>
              <a:ext uri="{FF2B5EF4-FFF2-40B4-BE49-F238E27FC236}">
                <a16:creationId xmlns:a16="http://schemas.microsoft.com/office/drawing/2014/main" id="{AAA5E24F-9401-1F1F-569C-C493E574324E}"/>
              </a:ext>
            </a:extLst>
          </p:cNvPr>
          <p:cNvSpPr txBox="1"/>
          <p:nvPr/>
        </p:nvSpPr>
        <p:spPr>
          <a:xfrm>
            <a:off x="485383" y="3687224"/>
            <a:ext cx="45041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 que está valendo</a:t>
            </a:r>
          </a:p>
        </p:txBody>
      </p:sp>
      <p:sp>
        <p:nvSpPr>
          <p:cNvPr id="34" name="Google Shape;355;g13232dfa5b7_0_352">
            <a:extLst>
              <a:ext uri="{FF2B5EF4-FFF2-40B4-BE49-F238E27FC236}">
                <a16:creationId xmlns:a16="http://schemas.microsoft.com/office/drawing/2014/main" id="{15D13181-301F-8E69-568E-A67DE5E4FE07}"/>
              </a:ext>
            </a:extLst>
          </p:cNvPr>
          <p:cNvSpPr txBox="1"/>
          <p:nvPr/>
        </p:nvSpPr>
        <p:spPr>
          <a:xfrm>
            <a:off x="485383" y="4044197"/>
            <a:ext cx="45898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detalhadamente o que pode ser utilizado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 o tipo de solução </a:t>
            </a:r>
            <a:r>
              <a:rPr lang="pt-BR" sz="1200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que será aceita.</a:t>
            </a:r>
            <a:endParaRPr lang="pt-BR" sz="1800" b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74;p58">
            <a:extLst>
              <a:ext uri="{FF2B5EF4-FFF2-40B4-BE49-F238E27FC236}">
                <a16:creationId xmlns:a16="http://schemas.microsoft.com/office/drawing/2014/main" id="{20EC72C1-646B-0698-CEBD-67A75739E0CF}"/>
              </a:ext>
            </a:extLst>
          </p:cNvPr>
          <p:cNvSpPr txBox="1"/>
          <p:nvPr/>
        </p:nvSpPr>
        <p:spPr>
          <a:xfrm>
            <a:off x="6555830" y="3687224"/>
            <a:ext cx="48483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 que não está valendo</a:t>
            </a:r>
          </a:p>
        </p:txBody>
      </p:sp>
      <p:sp>
        <p:nvSpPr>
          <p:cNvPr id="36" name="Google Shape;355;g13232dfa5b7_0_352">
            <a:extLst>
              <a:ext uri="{FF2B5EF4-FFF2-40B4-BE49-F238E27FC236}">
                <a16:creationId xmlns:a16="http://schemas.microsoft.com/office/drawing/2014/main" id="{FCD75085-9A19-A5CB-3D3D-8982714EC1C0}"/>
              </a:ext>
            </a:extLst>
          </p:cNvPr>
          <p:cNvSpPr txBox="1"/>
          <p:nvPr/>
        </p:nvSpPr>
        <p:spPr>
          <a:xfrm>
            <a:off x="6565355" y="4044197"/>
            <a:ext cx="4848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detalhadamente o que não pode ser utilizado</a:t>
            </a:r>
          </a:p>
          <a:p>
            <a:pPr>
              <a:buClr>
                <a:srgbClr val="000000"/>
              </a:buClr>
              <a:buSzPts val="900"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 o tipo de solução que não será aceita.</a:t>
            </a:r>
            <a:endParaRPr lang="pt-BR" sz="1200" b="0" u="none" strike="noStrike" cap="none" dirty="0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D481909-7CAB-D4FF-A929-DB70D5936B64}"/>
              </a:ext>
            </a:extLst>
          </p:cNvPr>
          <p:cNvSpPr/>
          <p:nvPr/>
        </p:nvSpPr>
        <p:spPr>
          <a:xfrm>
            <a:off x="5221768" y="361755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B837743-D0F3-0427-4D9E-3B9B79DE6748}"/>
              </a:ext>
            </a:extLst>
          </p:cNvPr>
          <p:cNvSpPr/>
          <p:nvPr/>
        </p:nvSpPr>
        <p:spPr>
          <a:xfrm>
            <a:off x="11251259" y="361755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2" descr="Ícone&#10;&#10;Descrição gerada automaticamente">
            <a:extLst>
              <a:ext uri="{FF2B5EF4-FFF2-40B4-BE49-F238E27FC236}">
                <a16:creationId xmlns:a16="http://schemas.microsoft.com/office/drawing/2014/main" id="{B4FFEA9F-7455-E705-C292-8FC0E827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97" y="1093423"/>
            <a:ext cx="367656" cy="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Ícone&#10;&#10;Descrição gerada automaticamente">
            <a:extLst>
              <a:ext uri="{FF2B5EF4-FFF2-40B4-BE49-F238E27FC236}">
                <a16:creationId xmlns:a16="http://schemas.microsoft.com/office/drawing/2014/main" id="{BE8A1C31-6F6F-FA0C-AB26-7E4BCBFC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50" y="1093423"/>
            <a:ext cx="367656" cy="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B1665C84-DE5C-ABA1-9ED4-62019BC832B5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55" y="3725076"/>
            <a:ext cx="266400" cy="266400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6792B6EF-F203-9AF3-18A5-499CC3CF8975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58" y="3711756"/>
            <a:ext cx="293040" cy="2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6E2BE-7DF7-E845-FF77-55DBC9BE2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38B4632-F187-6771-06C0-E346B60E63A6}"/>
              </a:ext>
            </a:extLst>
          </p:cNvPr>
          <p:cNvSpPr/>
          <p:nvPr/>
        </p:nvSpPr>
        <p:spPr>
          <a:xfrm>
            <a:off x="289851" y="266962"/>
            <a:ext cx="11612297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8" name="CaixaDeTexto 2">
            <a:extLst>
              <a:ext uri="{FF2B5EF4-FFF2-40B4-BE49-F238E27FC236}">
                <a16:creationId xmlns:a16="http://schemas.microsoft.com/office/drawing/2014/main" id="{5C766AA0-6A19-E307-93AB-2A14BB26CE80}"/>
              </a:ext>
            </a:extLst>
          </p:cNvPr>
          <p:cNvSpPr txBox="1"/>
          <p:nvPr/>
        </p:nvSpPr>
        <p:spPr>
          <a:xfrm>
            <a:off x="870760" y="4984938"/>
            <a:ext cx="213298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Redução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custos </a:t>
            </a:r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E8168854-84D3-39C2-04CF-72CDD133F9B3}"/>
              </a:ext>
            </a:extLst>
          </p:cNvPr>
          <p:cNvSpPr txBox="1"/>
          <p:nvPr/>
        </p:nvSpPr>
        <p:spPr>
          <a:xfrm>
            <a:off x="6510637" y="4984938"/>
            <a:ext cx="1525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Reputação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24" name="CaixaDeTexto 4">
            <a:extLst>
              <a:ext uri="{FF2B5EF4-FFF2-40B4-BE49-F238E27FC236}">
                <a16:creationId xmlns:a16="http://schemas.microsoft.com/office/drawing/2014/main" id="{9F663093-AEFB-A15E-7B65-22D911DCA762}"/>
              </a:ext>
            </a:extLst>
          </p:cNvPr>
          <p:cNvSpPr txBox="1"/>
          <p:nvPr/>
        </p:nvSpPr>
        <p:spPr>
          <a:xfrm>
            <a:off x="8611716" y="4984938"/>
            <a:ext cx="303303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Geração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receita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 incremental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7" name="CaixaDeTexto 2">
            <a:extLst>
              <a:ext uri="{FF2B5EF4-FFF2-40B4-BE49-F238E27FC236}">
                <a16:creationId xmlns:a16="http://schemas.microsoft.com/office/drawing/2014/main" id="{38D26F32-0C5C-F517-FCAB-66F451FBD8DE}"/>
              </a:ext>
            </a:extLst>
          </p:cNvPr>
          <p:cNvSpPr txBox="1"/>
          <p:nvPr/>
        </p:nvSpPr>
        <p:spPr>
          <a:xfrm>
            <a:off x="3508553" y="5410636"/>
            <a:ext cx="206026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Prevenção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risco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8" name="CaixaDeTexto 2">
            <a:extLst>
              <a:ext uri="{FF2B5EF4-FFF2-40B4-BE49-F238E27FC236}">
                <a16:creationId xmlns:a16="http://schemas.microsoft.com/office/drawing/2014/main" id="{5E12C824-796F-B836-64F9-B9C306FE3867}"/>
              </a:ext>
            </a:extLst>
          </p:cNvPr>
          <p:cNvSpPr txBox="1"/>
          <p:nvPr/>
        </p:nvSpPr>
        <p:spPr>
          <a:xfrm>
            <a:off x="3508553" y="4984938"/>
            <a:ext cx="2348349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Geração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nova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receita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9" name="CaixaDeTexto 3">
            <a:extLst>
              <a:ext uri="{FF2B5EF4-FFF2-40B4-BE49-F238E27FC236}">
                <a16:creationId xmlns:a16="http://schemas.microsoft.com/office/drawing/2014/main" id="{18797FD7-F3E4-F7F6-7686-C40D9FA64057}"/>
              </a:ext>
            </a:extLst>
          </p:cNvPr>
          <p:cNvSpPr txBox="1"/>
          <p:nvPr/>
        </p:nvSpPr>
        <p:spPr>
          <a:xfrm>
            <a:off x="6510636" y="5410636"/>
            <a:ext cx="20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Impacto social</a:t>
            </a:r>
          </a:p>
        </p:txBody>
      </p:sp>
      <p:sp>
        <p:nvSpPr>
          <p:cNvPr id="30" name="CaixaDeTexto 2">
            <a:extLst>
              <a:ext uri="{FF2B5EF4-FFF2-40B4-BE49-F238E27FC236}">
                <a16:creationId xmlns:a16="http://schemas.microsoft.com/office/drawing/2014/main" id="{109B18B2-AD94-3A71-56A8-28111E0BBA62}"/>
              </a:ext>
            </a:extLst>
          </p:cNvPr>
          <p:cNvSpPr txBox="1"/>
          <p:nvPr/>
        </p:nvSpPr>
        <p:spPr>
          <a:xfrm>
            <a:off x="870760" y="5410636"/>
            <a:ext cx="161336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Produtividade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1" name="Gráfico 30" descr="Parar estrutura de tópicos">
            <a:extLst>
              <a:ext uri="{FF2B5EF4-FFF2-40B4-BE49-F238E27FC236}">
                <a16:creationId xmlns:a16="http://schemas.microsoft.com/office/drawing/2014/main" id="{08D4B6C4-1E23-DF88-3568-286E7ACB4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968" y="5012826"/>
            <a:ext cx="252000" cy="252000"/>
          </a:xfrm>
          <a:prstGeom prst="rect">
            <a:avLst/>
          </a:prstGeom>
        </p:spPr>
      </p:pic>
      <p:pic>
        <p:nvPicPr>
          <p:cNvPr id="32" name="Gráfico 31" descr="Parar estrutura de tópicos">
            <a:extLst>
              <a:ext uri="{FF2B5EF4-FFF2-40B4-BE49-F238E27FC236}">
                <a16:creationId xmlns:a16="http://schemas.microsoft.com/office/drawing/2014/main" id="{EA0E8370-F3C6-3F52-6E82-C4EEFEF75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64" y="5438524"/>
            <a:ext cx="252000" cy="252000"/>
          </a:xfrm>
          <a:prstGeom prst="rect">
            <a:avLst/>
          </a:prstGeom>
        </p:spPr>
      </p:pic>
      <p:pic>
        <p:nvPicPr>
          <p:cNvPr id="33" name="Gráfico 32" descr="Parar estrutura de tópicos">
            <a:extLst>
              <a:ext uri="{FF2B5EF4-FFF2-40B4-BE49-F238E27FC236}">
                <a16:creationId xmlns:a16="http://schemas.microsoft.com/office/drawing/2014/main" id="{C0F7347E-2A42-A438-53FA-EA8E7307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418" y="5012826"/>
            <a:ext cx="252000" cy="252000"/>
          </a:xfrm>
          <a:prstGeom prst="rect">
            <a:avLst/>
          </a:prstGeom>
        </p:spPr>
      </p:pic>
      <p:pic>
        <p:nvPicPr>
          <p:cNvPr id="34" name="Gráfico 33" descr="Parar estrutura de tópicos">
            <a:extLst>
              <a:ext uri="{FF2B5EF4-FFF2-40B4-BE49-F238E27FC236}">
                <a16:creationId xmlns:a16="http://schemas.microsoft.com/office/drawing/2014/main" id="{E5FB7CF7-08CE-5F11-0AAB-D13C9DE8E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14" y="5438524"/>
            <a:ext cx="252000" cy="252000"/>
          </a:xfrm>
          <a:prstGeom prst="rect">
            <a:avLst/>
          </a:prstGeom>
        </p:spPr>
      </p:pic>
      <p:pic>
        <p:nvPicPr>
          <p:cNvPr id="35" name="Gráfico 34" descr="Parar estrutura de tópicos">
            <a:extLst>
              <a:ext uri="{FF2B5EF4-FFF2-40B4-BE49-F238E27FC236}">
                <a16:creationId xmlns:a16="http://schemas.microsoft.com/office/drawing/2014/main" id="{2FDA9BA9-08E7-8D62-1819-14E2CC79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3280" y="5012826"/>
            <a:ext cx="252000" cy="252000"/>
          </a:xfrm>
          <a:prstGeom prst="rect">
            <a:avLst/>
          </a:prstGeom>
        </p:spPr>
      </p:pic>
      <p:pic>
        <p:nvPicPr>
          <p:cNvPr id="36" name="Gráfico 35" descr="Parar estrutura de tópicos">
            <a:extLst>
              <a:ext uri="{FF2B5EF4-FFF2-40B4-BE49-F238E27FC236}">
                <a16:creationId xmlns:a16="http://schemas.microsoft.com/office/drawing/2014/main" id="{AFC413E8-4511-728F-3F5F-05CE126E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3476" y="5438524"/>
            <a:ext cx="252000" cy="252000"/>
          </a:xfrm>
          <a:prstGeom prst="rect">
            <a:avLst/>
          </a:prstGeom>
        </p:spPr>
      </p:pic>
      <p:pic>
        <p:nvPicPr>
          <p:cNvPr id="37" name="Gráfico 36" descr="Parar estrutura de tópicos">
            <a:extLst>
              <a:ext uri="{FF2B5EF4-FFF2-40B4-BE49-F238E27FC236}">
                <a16:creationId xmlns:a16="http://schemas.microsoft.com/office/drawing/2014/main" id="{AB72C257-29D9-B013-ABC8-4B2E67F4F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4358" y="5012826"/>
            <a:ext cx="252000" cy="252000"/>
          </a:xfrm>
          <a:prstGeom prst="rect">
            <a:avLst/>
          </a:prstGeom>
        </p:spPr>
      </p:pic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579E51E2-B786-67D5-EE8C-C8426F1E921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Google Shape;555;p62">
            <a:extLst>
              <a:ext uri="{FF2B5EF4-FFF2-40B4-BE49-F238E27FC236}">
                <a16:creationId xmlns:a16="http://schemas.microsoft.com/office/drawing/2014/main" id="{D15D4DF1-F894-C46E-EB9F-07D338762283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detalhamento do desafio</a:t>
            </a:r>
          </a:p>
        </p:txBody>
      </p:sp>
      <p:sp>
        <p:nvSpPr>
          <p:cNvPr id="19" name="Google Shape;476;p58">
            <a:extLst>
              <a:ext uri="{FF2B5EF4-FFF2-40B4-BE49-F238E27FC236}">
                <a16:creationId xmlns:a16="http://schemas.microsoft.com/office/drawing/2014/main" id="{CD4BC286-C543-24D8-54D2-8059C8FDF735}"/>
              </a:ext>
            </a:extLst>
          </p:cNvPr>
          <p:cNvSpPr txBox="1"/>
          <p:nvPr/>
        </p:nvSpPr>
        <p:spPr>
          <a:xfrm>
            <a:off x="487425" y="1049358"/>
            <a:ext cx="45349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Requisitos inegociáveis para a solução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0" name="Google Shape;355;g13232dfa5b7_0_352">
            <a:extLst>
              <a:ext uri="{FF2B5EF4-FFF2-40B4-BE49-F238E27FC236}">
                <a16:creationId xmlns:a16="http://schemas.microsoft.com/office/drawing/2014/main" id="{7AB7C9DF-3EE1-5267-64CB-D760575EA677}"/>
              </a:ext>
            </a:extLst>
          </p:cNvPr>
          <p:cNvSpPr txBox="1"/>
          <p:nvPr/>
        </p:nvSpPr>
        <p:spPr>
          <a:xfrm>
            <a:off x="487424" y="1418719"/>
            <a:ext cx="46095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os requisitos inegociáveis exigidos na solução trazida (</a:t>
            </a:r>
            <a:r>
              <a:rPr lang="pt-BR" sz="1200" dirty="0" err="1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</a:t>
            </a:r>
            <a:r>
              <a:rPr lang="pt-BR" sz="1200" b="0" u="none" strike="noStrike" cap="none" dirty="0" err="1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x</a:t>
            </a: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: sistemas, legislação, </a:t>
            </a:r>
            <a:r>
              <a:rPr lang="pt-BR" sz="1200" b="0" u="none" strike="noStrike" cap="none" dirty="0" err="1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etc</a:t>
            </a: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3" name="Google Shape;476;p58">
            <a:extLst>
              <a:ext uri="{FF2B5EF4-FFF2-40B4-BE49-F238E27FC236}">
                <a16:creationId xmlns:a16="http://schemas.microsoft.com/office/drawing/2014/main" id="{29AC3F10-C8EB-A14D-C5E7-F96E51918EEB}"/>
              </a:ext>
            </a:extLst>
          </p:cNvPr>
          <p:cNvSpPr txBox="1"/>
          <p:nvPr/>
        </p:nvSpPr>
        <p:spPr>
          <a:xfrm>
            <a:off x="5633768" y="1049359"/>
            <a:ext cx="59175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Já houveram ou há tentativas em andamento para aproveitamento do desafio ou solução do problema?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5" name="Google Shape;355;g13232dfa5b7_0_352">
            <a:extLst>
              <a:ext uri="{FF2B5EF4-FFF2-40B4-BE49-F238E27FC236}">
                <a16:creationId xmlns:a16="http://schemas.microsoft.com/office/drawing/2014/main" id="{0D67B764-DAC0-1B10-8575-405DB75855AE}"/>
              </a:ext>
            </a:extLst>
          </p:cNvPr>
          <p:cNvSpPr txBox="1"/>
          <p:nvPr/>
        </p:nvSpPr>
        <p:spPr>
          <a:xfrm>
            <a:off x="5628560" y="1642899"/>
            <a:ext cx="58082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se algo já foi tentado ser feito anteriormente ou alguma iniciativa atual para resolução do problema/oportunidade .</a:t>
            </a:r>
          </a:p>
        </p:txBody>
      </p:sp>
      <p:sp>
        <p:nvSpPr>
          <p:cNvPr id="57" name="Google Shape;476;p58">
            <a:extLst>
              <a:ext uri="{FF2B5EF4-FFF2-40B4-BE49-F238E27FC236}">
                <a16:creationId xmlns:a16="http://schemas.microsoft.com/office/drawing/2014/main" id="{73747C35-A631-86FD-B68A-EFFB5BDA72B3}"/>
              </a:ext>
            </a:extLst>
          </p:cNvPr>
          <p:cNvSpPr txBox="1"/>
          <p:nvPr/>
        </p:nvSpPr>
        <p:spPr>
          <a:xfrm>
            <a:off x="487425" y="4556699"/>
            <a:ext cx="45349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Tipo de solução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9" name="Google Shape;476;p58">
            <a:extLst>
              <a:ext uri="{FF2B5EF4-FFF2-40B4-BE49-F238E27FC236}">
                <a16:creationId xmlns:a16="http://schemas.microsoft.com/office/drawing/2014/main" id="{841C60B6-6757-0FA2-AD02-49D03823BBA2}"/>
              </a:ext>
            </a:extLst>
          </p:cNvPr>
          <p:cNvSpPr txBox="1"/>
          <p:nvPr/>
        </p:nvSpPr>
        <p:spPr>
          <a:xfrm>
            <a:off x="487424" y="2757038"/>
            <a:ext cx="334759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É necessário de apoio de outras áreas da BSCI?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0" name="Google Shape;355;g13232dfa5b7_0_352">
            <a:extLst>
              <a:ext uri="{FF2B5EF4-FFF2-40B4-BE49-F238E27FC236}">
                <a16:creationId xmlns:a16="http://schemas.microsoft.com/office/drawing/2014/main" id="{A5FA25D2-A573-D40C-5B77-7933E01D602A}"/>
              </a:ext>
            </a:extLst>
          </p:cNvPr>
          <p:cNvSpPr txBox="1"/>
          <p:nvPr/>
        </p:nvSpPr>
        <p:spPr>
          <a:xfrm>
            <a:off x="487424" y="3338733"/>
            <a:ext cx="46095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se será necessário envolver outras área da corporação para o acompanhamento/apoio no desafio. </a:t>
            </a:r>
          </a:p>
        </p:txBody>
      </p:sp>
      <p:sp>
        <p:nvSpPr>
          <p:cNvPr id="61" name="Google Shape;476;p58">
            <a:extLst>
              <a:ext uri="{FF2B5EF4-FFF2-40B4-BE49-F238E27FC236}">
                <a16:creationId xmlns:a16="http://schemas.microsoft.com/office/drawing/2014/main" id="{8389DF1A-7EA9-CAA4-E04C-0A87000C00C0}"/>
              </a:ext>
            </a:extLst>
          </p:cNvPr>
          <p:cNvSpPr txBox="1"/>
          <p:nvPr/>
        </p:nvSpPr>
        <p:spPr>
          <a:xfrm>
            <a:off x="5542446" y="2757038"/>
            <a:ext cx="61621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É necessário de apoio de outras empresas</a:t>
            </a: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no desafio? Quais?</a:t>
            </a:r>
          </a:p>
        </p:txBody>
      </p:sp>
      <p:sp>
        <p:nvSpPr>
          <p:cNvPr id="62" name="Google Shape;355;g13232dfa5b7_0_352">
            <a:extLst>
              <a:ext uri="{FF2B5EF4-FFF2-40B4-BE49-F238E27FC236}">
                <a16:creationId xmlns:a16="http://schemas.microsoft.com/office/drawing/2014/main" id="{EEC4374B-471F-D745-1E0D-CA6DB8B6F808}"/>
              </a:ext>
            </a:extLst>
          </p:cNvPr>
          <p:cNvSpPr txBox="1"/>
          <p:nvPr/>
        </p:nvSpPr>
        <p:spPr>
          <a:xfrm>
            <a:off x="5568817" y="3338733"/>
            <a:ext cx="58680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se será necessário envolver outras empresas para </a:t>
            </a:r>
            <a:r>
              <a:rPr lang="pt-BR" sz="1200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apoiar  no </a:t>
            </a: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desafio (</a:t>
            </a:r>
            <a:r>
              <a:rPr lang="pt-BR" sz="1200" b="0" u="none" strike="noStrike" cap="none" dirty="0" err="1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Ex</a:t>
            </a: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: clientes, fornecedores, </a:t>
            </a:r>
            <a:r>
              <a:rPr lang="pt-BR" sz="1200" b="0" u="none" strike="noStrike" cap="none" dirty="0" err="1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etc</a:t>
            </a:r>
            <a:r>
              <a:rPr lang="pt-BR" sz="120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)</a:t>
            </a:r>
          </a:p>
        </p:txBody>
      </p:sp>
      <p:cxnSp>
        <p:nvCxnSpPr>
          <p:cNvPr id="64" name="Google Shape;478;p58">
            <a:extLst>
              <a:ext uri="{FF2B5EF4-FFF2-40B4-BE49-F238E27FC236}">
                <a16:creationId xmlns:a16="http://schemas.microsoft.com/office/drawing/2014/main" id="{8468AADD-22DB-9B83-E1A6-F218E00342B6}"/>
              </a:ext>
            </a:extLst>
          </p:cNvPr>
          <p:cNvCxnSpPr>
            <a:cxnSpLocks/>
          </p:cNvCxnSpPr>
          <p:nvPr/>
        </p:nvCxnSpPr>
        <p:spPr>
          <a:xfrm>
            <a:off x="5189397" y="792169"/>
            <a:ext cx="0" cy="3628184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478;p58">
            <a:extLst>
              <a:ext uri="{FF2B5EF4-FFF2-40B4-BE49-F238E27FC236}">
                <a16:creationId xmlns:a16="http://schemas.microsoft.com/office/drawing/2014/main" id="{274E2E4C-8CC2-3EAC-C9FD-F663B6F31066}"/>
              </a:ext>
            </a:extLst>
          </p:cNvPr>
          <p:cNvCxnSpPr>
            <a:cxnSpLocks/>
          </p:cNvCxnSpPr>
          <p:nvPr/>
        </p:nvCxnSpPr>
        <p:spPr>
          <a:xfrm flipH="1">
            <a:off x="289851" y="4420353"/>
            <a:ext cx="11612297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aixaDeTexto 4">
            <a:extLst>
              <a:ext uri="{FF2B5EF4-FFF2-40B4-BE49-F238E27FC236}">
                <a16:creationId xmlns:a16="http://schemas.microsoft.com/office/drawing/2014/main" id="{0F3DD990-2C40-A9DA-FBE0-B7E17B8C0B52}"/>
              </a:ext>
            </a:extLst>
          </p:cNvPr>
          <p:cNvSpPr txBox="1"/>
          <p:nvPr/>
        </p:nvSpPr>
        <p:spPr>
          <a:xfrm>
            <a:off x="9982200" y="5438830"/>
            <a:ext cx="142394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8100000" scaled="1"/>
                </a:gra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Assinale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8100000" scaled="1"/>
                </a:gra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com: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8100000" scaled="1"/>
              </a:gra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0670C1F-FB92-5439-DEB8-AA29D7756FF1}"/>
              </a:ext>
            </a:extLst>
          </p:cNvPr>
          <p:cNvSpPr/>
          <p:nvPr/>
        </p:nvSpPr>
        <p:spPr>
          <a:xfrm>
            <a:off x="11366586" y="5532077"/>
            <a:ext cx="139794" cy="139794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629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http://schemas.microsoft.com/office/infopath/2007/PartnerControls"/>
    <ds:schemaRef ds:uri="ca24610a-89d8-41ed-9d17-0839b3811cc0"/>
    <ds:schemaRef ds:uri="http://purl.org/dc/elements/1.1/"/>
    <ds:schemaRef ds:uri="aee5329c-066a-4f26-a2c8-b375c9a21a0b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AA8D9-4393-4594-9FE2-6788F4953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330</Words>
  <Application>Microsoft Office PowerPoint</Application>
  <PresentationFormat>Widescreen</PresentationFormat>
  <Paragraphs>49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