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31" r:id="rId5"/>
    <p:sldMasterId id="2147483851" r:id="rId6"/>
    <p:sldMasterId id="2147483863" r:id="rId7"/>
  </p:sldMasterIdLst>
  <p:notesMasterIdLst>
    <p:notesMasterId r:id="rId11"/>
  </p:notesMasterIdLst>
  <p:handoutMasterIdLst>
    <p:handoutMasterId r:id="rId12"/>
  </p:handoutMasterIdLst>
  <p:sldIdLst>
    <p:sldId id="2147474056" r:id="rId8"/>
    <p:sldId id="2147376700" r:id="rId9"/>
    <p:sldId id="2147474057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FD410051-E803-4866-B868-32C536725890}">
          <p14:sldIdLst>
            <p14:sldId id="2147474056"/>
            <p14:sldId id="2147376700"/>
            <p14:sldId id="214747405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2C736D-817C-F249-8926-103D205029F7}" name="Larissa Dinhani" initials="LD" userId="S::larissa.dinhani@innoscience.com.br::0e468b40-9715-4c4c-be41-0d4c3727024a" providerId="AD"/>
  <p188:author id="{09BFE7FA-B753-9CBE-48BC-521076BC2521}" name="Nasr, Vinicius (he/him/his)" initials="NV(" userId="S::Vinicius.Nasr@bsci.com::2b6f4bce-31b0-4147-b57d-f86ec6d686c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7BE4"/>
    <a:srgbClr val="FFFFFF"/>
    <a:srgbClr val="033C73"/>
    <a:srgbClr val="CC59D5"/>
    <a:srgbClr val="1BBFFF"/>
    <a:srgbClr val="B733FC"/>
    <a:srgbClr val="012965"/>
    <a:srgbClr val="8800CC"/>
    <a:srgbClr val="3485FE"/>
    <a:srgbClr val="5F4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71357E-7534-4FE3-8330-4EBC43CAB0E7}" v="3" dt="2025-03-13T13:12:37.8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7" autoAdjust="0"/>
    <p:restoredTop sz="96283" autoAdjust="0"/>
  </p:normalViewPr>
  <p:slideViewPr>
    <p:cSldViewPr snapToGrid="0">
      <p:cViewPr>
        <p:scale>
          <a:sx n="64" d="100"/>
          <a:sy n="64" d="100"/>
        </p:scale>
        <p:origin x="4002" y="10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5268" y="108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25A846B7-85D9-E6F7-B5C2-3ED1FEB10E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8C14FF3-7C54-FC8F-5F2D-BC2C032AFD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29B81-63C1-4AE1-A78A-B3096F9CB488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9ECF68B-48DE-0CC5-762F-CAFB84426A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3A9D12C-3556-3CF5-D41C-AA36F35751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CE59E-8FEC-440B-B986-18C867B295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794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42A6A-47C7-48A3-8D2B-1248A3FB772B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A8AE7-F5E8-434B-A49F-2FC8F6FC9E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668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AC95D8-5FD9-BF1C-21EE-C563A7B822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D378D25-72D9-AE62-EFAE-FBEA6FEEEE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72E6D40-5BC9-9A04-B95C-1FEE71FCAE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C27531D-CCE6-C403-48BE-E609879A1F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A8AE7-F5E8-434B-A49F-2FC8F6FC9E4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180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EA726E-9D5E-1E77-A272-526C1EDCC6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9B5C16D-AB23-7B46-08BC-873E4D6996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0080C37-1895-5A48-04A9-BCC1913416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FAD3291-E56E-AA16-854A-BCE64B68F1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A8AE7-F5E8-434B-A49F-2FC8F6FC9E4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3073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148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6D7BAF-492F-836A-135C-CC83F80982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1FF407-B530-F4CF-EC6B-2665A27A5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1873D1-544D-19B4-A1EF-8B2677635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E36391-F004-694F-25A2-C75E2F9AA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AD49A0-7309-1335-7165-F53AE8DBB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9798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AEC0EA-4DEB-7B65-8979-A1EF8EE4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995AB8-020F-E7EC-5D78-92DA25F2B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D8C1BD-9F1C-316B-8639-29CC9B698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186A26-CA81-2BAA-A548-041694E89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3EB986-ECF6-9502-3AE2-A0DCC288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7444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264368-E35A-04BA-AF5C-F1760BE36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0F50B0D-7B31-BAC1-31E1-DB42AFD09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30AE69-F6B8-3861-B340-EC73271BB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2A3D93-BC15-155C-77E8-7B17A00FF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CE710E-7237-53AA-7293-D627A010C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4025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AF7757-565F-EE47-CBE3-E856A8310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983E72-AD71-DC6E-21F8-6E91EBD35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DD3C44B-20E8-EAF5-A2B5-4C05258C4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B7E6651-57EF-EA90-90A4-CE057D126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F7E179-D251-F691-7C11-0707C0108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691A2F2-7B0D-32F3-BD32-29DC3E01F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252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A357C1-A892-C51D-1EDA-35B014A2B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0F8546-02E1-2EBC-0E85-4F2E8DE22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94F7F68-9B9E-8C59-9CA0-1E1C59DE1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B72D6B9-1B71-415C-7942-B86097A21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E0009C1-0E99-E8EE-08D0-8A292AB325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6BDAFB2-B1DA-BBD8-C23A-B1D927B57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0671C6F-CD66-DF5C-8ED5-888A53CF7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2B3DC11-F05E-FBE6-80AC-D022CBAC4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565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99460D-242E-D805-A4EF-5238F41D9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9AFAD89-DB33-A4C4-A839-8DF97CC1A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BBF7F08-BD52-D15A-B83B-0700D0B6F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8431363-B5F1-33EC-0794-7B7FE58BD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193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5612C55-2242-0F25-9CA8-8F05174B4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92BC29A-EA01-1664-F4CA-1CDB94D70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1E3AD30-6337-A748-6CFC-B0E82A73D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8592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9720C2-B5F4-FC1C-F5BC-DD9F37DF6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EB6606-47F1-A65B-0A63-39FE3A85E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4A744B6-3403-AF81-15ED-B106F28EB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85734B-B8C7-80FB-A1E9-D57517BCD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158DED9-6F9F-D592-7207-C51235CA3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1CA682C-53A8-D12E-0943-DF71A9D7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977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F11139-8BF6-5CD3-13F0-5314C11EB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EEE38EB-4D2D-5FA4-1BC2-F95F954967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FEE4F86-4E68-FE75-A1D1-664144037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C79CE09-F39A-88F9-3E57-283BCC3B4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035F91C-5FA7-DDBA-00E4-EC89F64C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85232AE-303F-F55D-B625-2A59BC2C6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176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E41C81-FC10-0140-FAA3-E05BB4EC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033FA6C-51E7-CC86-3449-5A6F2FA9F5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9F4246-51F3-6D62-EC1D-AB7F58529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F7335D-4941-624D-4BF5-1E1A9A886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BCAC62-BE68-6A12-E33F-C21862989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91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4B2CA835-4127-5445-4FBC-FB70AA1CCB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57A53CB5-3DA3-D0C6-04A5-93FDAFBF2A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4EACC31-3C93-329F-F924-44C943ED0DA1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A3049C8-BDE0-F2A0-BA70-3D6073CB2E8C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A72F1FA-68E7-6F8B-40EC-54739017B8F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6E816FF-5561-BFD5-02F7-7FE336A329B8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9302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763081-FAF3-87B9-4A10-8D85168160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9198C7A-CEFA-EFF7-1117-A8751892B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1ACB78-6FD2-94E3-91A0-966372F7A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199005-E0E0-AC7D-7DDB-2B725C4A1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44F517-106A-608A-069A-4B5718484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926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D94614-8D6C-9B65-BC17-09DCD29FE2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C5058EA-7788-AB2C-27C6-8AD1C9AE0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F0211C-A717-3389-4BFF-36A80C868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7C7D9D-F31C-60DD-D574-99ED82645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D581D0-DA48-D4F4-96AC-4D9947D4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2779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501047-D48A-4DB3-0CDA-B34D53B06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74F685-7822-FF1A-EC35-41114EB89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60132C-E8F1-0EE0-CD71-C773F2562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B51192-CEA7-B1CD-99D8-3295BA92E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51E5C4-4A36-5E1D-5F2C-22F61AE9E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57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F41E5A-792F-AF76-1961-79E24AB14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6644D11-2EA8-E7DA-4DAF-817F2D173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478A57-14D9-0AA4-258F-2BDDCAFE2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FAFD71-B59E-49CB-F723-A8FD920EF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F98AA5-C1BA-EBFE-7824-C575597E8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9396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D9FC12-42D6-0EBA-FE79-DF87CFE27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D37338-CC73-97A2-6EC1-A7D1F8CB6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F941BF3-D8E7-0C1E-6440-6981923C3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9BFEA22-64CE-7892-8E87-E25F24B57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9085CEB-A547-E6E3-DBC5-D2EBC966A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AF5901A-C470-CAEE-C205-227D49758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68644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42612A-8356-DD5C-C6BD-0DA51C70F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19F870E-65DC-EBB5-D845-6B8E1A6B8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15EF632-3999-48E1-270A-959AD9501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400737C-8B33-BF3E-6492-3E57181BB1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91323C7-63E0-3DEA-516D-74BB7D6B28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60CC2D7-C1C3-8847-A46B-8E8247FF5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7BE326B-3758-C004-D589-2D752AD24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2BF2074-0985-8359-6623-EB8A1AC3C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8740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A76B96-9EED-20C8-8108-91D29D5AA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E06DDC3-98BD-7D4A-B871-DF157A59B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3F0FBA6-3534-FF5A-45F9-F87968E1C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0A20571-94D0-2ACD-1857-15FBD07A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513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A830D1F-42C6-4694-6FFC-787E642D7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2493A9B-0BC6-8079-6993-AF4DB5C92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EE29859-EC34-E0BB-0AC9-C378B2FB0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01320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DEA83B-C166-8555-1B12-12D099DC0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1989CB-87B6-9CAF-41DD-6711703A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220A629-B1A7-545D-CE33-8D4355900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A37F01F-59C7-2EA7-1F7B-4744B2637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FE57385-C893-0953-06EA-0E78FF29A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AE9D9B8-56D9-4EA9-A8E5-817FA07C1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7352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B0D9F8-7BB7-2FF5-FB95-ED88D7EE1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6436A3D-9DD7-72C7-1A2B-67A2C1E2A1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DB4A5C1-D276-27AF-B025-CE02E3731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0A9FE7C-C484-0799-87F4-A4F43AFFF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6FE8860-CB86-50FC-9674-662A5F2C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53A42D-1966-2990-987E-DDD6047AA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310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5FAD2D-BB66-DEB1-DBF4-7729E99B6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A88BD4C4-FC91-1828-EE77-4E86F4371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318ADF-8719-800B-2F68-8CE39FA4ADE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FB954C-EB32-8010-D804-741A7B6B11C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16F1F1-1BE9-4733-0FC1-84523EFAAB5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5CD7B-B804-1F63-2DF7-78ACC73D8E07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91747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0B288C-C4F8-ECC0-4BA8-959C181CF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624237B-3514-17DF-EE01-F59D94642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6329C4-AB44-A183-72AF-750F53283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44F744-2558-17A3-F9B9-0D006DCF9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EE4A8B-F6B9-1F91-BAAD-3A602D6A1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9871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339042-3604-33AF-21AE-18B846FDB5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98AE0F9-C43B-B179-CEA4-2185748C0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02962C-AF54-E043-A04A-12F5BA10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7D3018-9856-650D-B784-E30043C2B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F66C5D-EBD8-352D-FEDE-C7801223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115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F3C527B7-0AB6-80BF-24C3-E19804BB23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892A36A7-8B61-58F5-3001-D3203EBE37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26237" y="6318824"/>
            <a:ext cx="949259" cy="242187"/>
          </a:xfrm>
          <a:prstGeom prst="rect">
            <a:avLst/>
          </a:prstGeom>
        </p:spPr>
      </p:pic>
      <p:pic>
        <p:nvPicPr>
          <p:cNvPr id="10" name="Imagem 9" descr="Uma imagem contendo Texto&#10;&#10;Descrição gerada automaticamente">
            <a:extLst>
              <a:ext uri="{FF2B5EF4-FFF2-40B4-BE49-F238E27FC236}">
                <a16:creationId xmlns:a16="http://schemas.microsoft.com/office/drawing/2014/main" id="{2C2C4F68-1301-AFCC-F1A0-3C35ACDF409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51" y="6224526"/>
            <a:ext cx="983779" cy="430783"/>
          </a:xfrm>
          <a:prstGeom prst="rect">
            <a:avLst/>
          </a:prstGeom>
        </p:spPr>
      </p:pic>
      <p:pic>
        <p:nvPicPr>
          <p:cNvPr id="11" name="Imagem 10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F2F9E404-177A-5CCD-D63D-7BFF48371A7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691" y="6271490"/>
            <a:ext cx="1014619" cy="33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349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9070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21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4514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917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095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738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89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838" r:id="rId2"/>
    <p:sldLayoutId id="2147483663" r:id="rId3"/>
    <p:sldLayoutId id="2147483664" r:id="rId4"/>
    <p:sldLayoutId id="2147483668" r:id="rId5"/>
    <p:sldLayoutId id="2147483672" r:id="rId6"/>
    <p:sldLayoutId id="2147483665" r:id="rId7"/>
    <p:sldLayoutId id="2147483667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B3ECF72-A826-AD77-0176-186A94AB1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AD2AE8C-F519-87A2-F809-F493DC90B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D3B48A-9F20-6CDE-A0CB-1070B8558D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01F286-CFA9-2542-B6BB-61BE2CAAF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432BA5-5300-934B-AD14-E14E3CBD9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217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ECCC2EA-1488-D051-E9B0-8538BE758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87CFE59-F61E-F339-FF12-969E9C3A1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CBD526-1F1B-8B2F-9565-2BCB298B8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90FB3B-6FF7-BF3D-C729-789B5AC5AE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B70A84-0882-AA11-5AB2-E8F30FA5E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7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A39F41-A4FC-41BF-8067-532091556C73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21/03/2025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C2AEBB-D81B-43A5-8700-CB37BBD16EF2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0789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12.svg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019746F7-CDC2-F780-333D-36E487FF73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5" name="Imagem 4" descr="Desenho de rosto de pessoa visto de perto&#10;&#10;Descrição gerada automaticamente com confiança média">
            <a:extLst>
              <a:ext uri="{FF2B5EF4-FFF2-40B4-BE49-F238E27FC236}">
                <a16:creationId xmlns:a16="http://schemas.microsoft.com/office/drawing/2014/main" id="{4F6C39B0-48D1-BDBC-74D4-AFA88E5519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" t="26269" r="63156" b="5851"/>
          <a:stretch/>
        </p:blipFill>
        <p:spPr>
          <a:xfrm>
            <a:off x="6972038" y="0"/>
            <a:ext cx="5219961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B75AF2E-D304-70A6-3CE3-CD6E77675B0C}"/>
              </a:ext>
            </a:extLst>
          </p:cNvPr>
          <p:cNvSpPr txBox="1"/>
          <p:nvPr/>
        </p:nvSpPr>
        <p:spPr>
          <a:xfrm>
            <a:off x="867589" y="862832"/>
            <a:ext cx="5089849" cy="150297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</a:gradFill>
                <a:effectLst/>
                <a:uLnTx/>
                <a:uFillTx/>
                <a:latin typeface="Montserrat"/>
                <a:ea typeface="Tahoma"/>
                <a:cs typeface="Arial"/>
              </a:rPr>
              <a:t>Avaliação</a:t>
            </a:r>
            <a:br>
              <a:rPr kumimoji="0" lang="pt-BR" sz="48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</a:gradFill>
                <a:effectLst/>
                <a:uLnTx/>
                <a:uFillTx/>
                <a:latin typeface="Montserrat"/>
                <a:ea typeface="Tahoma"/>
                <a:cs typeface="Arial"/>
              </a:rPr>
            </a:b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Tahoma"/>
                <a:cs typeface="Arial"/>
              </a:rPr>
              <a:t>das startups</a:t>
            </a: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/>
              <a:cs typeface="Arial"/>
            </a:endParaRP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019E7075-570C-3CA8-C3F1-8C752DBEE8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81169" y="5673521"/>
            <a:ext cx="1521178" cy="388102"/>
          </a:xfrm>
          <a:prstGeom prst="rect">
            <a:avLst/>
          </a:prstGeom>
        </p:spPr>
      </p:pic>
      <p:pic>
        <p:nvPicPr>
          <p:cNvPr id="8" name="Imagem 7" descr="Uma imagem contendo Texto&#10;&#10;Descrição gerada automaticamente">
            <a:extLst>
              <a:ext uri="{FF2B5EF4-FFF2-40B4-BE49-F238E27FC236}">
                <a16:creationId xmlns:a16="http://schemas.microsoft.com/office/drawing/2014/main" id="{230CB537-CCD9-99E0-122C-E63B9AE0B4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01" y="5580886"/>
            <a:ext cx="1309410" cy="573372"/>
          </a:xfrm>
          <a:prstGeom prst="rect">
            <a:avLst/>
          </a:prstGeom>
        </p:spPr>
      </p:pic>
      <p:pic>
        <p:nvPicPr>
          <p:cNvPr id="9" name="Imagem 8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EF3AAC69-6B49-DF1D-C2B5-F4604DD594C2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962" y="472713"/>
            <a:ext cx="1485504" cy="493187"/>
          </a:xfrm>
          <a:prstGeom prst="rect">
            <a:avLst/>
          </a:prstGeom>
        </p:spPr>
      </p:pic>
      <p:pic>
        <p:nvPicPr>
          <p:cNvPr id="10" name="Imagem 9" descr="Desenho de personagem de desenho animado&#10;&#10;O conteúdo gerado por IA pode estar incorreto.">
            <a:extLst>
              <a:ext uri="{FF2B5EF4-FFF2-40B4-BE49-F238E27FC236}">
                <a16:creationId xmlns:a16="http://schemas.microsoft.com/office/drawing/2014/main" id="{466B0BDE-F539-55F2-C786-A4C35D58B54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691" y="1396532"/>
            <a:ext cx="6182348" cy="479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642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045A2-A118-65A1-59E8-0314F417D8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427AA906-45EF-3F62-A6FF-D6C60D37B269}"/>
              </a:ext>
            </a:extLst>
          </p:cNvPr>
          <p:cNvSpPr/>
          <p:nvPr/>
        </p:nvSpPr>
        <p:spPr>
          <a:xfrm>
            <a:off x="289851" y="277265"/>
            <a:ext cx="11612298" cy="5755982"/>
          </a:xfrm>
          <a:prstGeom prst="roundRect">
            <a:avLst>
              <a:gd name="adj" fmla="val 332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Calibri"/>
            </a:endParaRPr>
          </a:p>
        </p:txBody>
      </p:sp>
      <p:cxnSp>
        <p:nvCxnSpPr>
          <p:cNvPr id="16" name="Google Shape;478;p58">
            <a:extLst>
              <a:ext uri="{FF2B5EF4-FFF2-40B4-BE49-F238E27FC236}">
                <a16:creationId xmlns:a16="http://schemas.microsoft.com/office/drawing/2014/main" id="{4D5B5FDC-43FC-1D24-D3F7-276A40D9B76A}"/>
              </a:ext>
            </a:extLst>
          </p:cNvPr>
          <p:cNvCxnSpPr>
            <a:cxnSpLocks/>
          </p:cNvCxnSpPr>
          <p:nvPr/>
        </p:nvCxnSpPr>
        <p:spPr>
          <a:xfrm>
            <a:off x="3593003" y="1135355"/>
            <a:ext cx="0" cy="2770278"/>
          </a:xfrm>
          <a:prstGeom prst="straightConnector1">
            <a:avLst/>
          </a:prstGeom>
          <a:noFill/>
          <a:ln w="38100" cap="flat" cmpd="sng">
            <a:gradFill flip="none" rotWithShape="1">
              <a:gsLst>
                <a:gs pos="0">
                  <a:srgbClr val="1BBFFF"/>
                </a:gs>
                <a:gs pos="100000">
                  <a:srgbClr val="8800CC"/>
                </a:gs>
              </a:gsLst>
              <a:lin ang="5400000" scaled="1"/>
              <a:tileRect/>
            </a:gra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" name="Retângulo: Cantos Superiores Arredondados 2">
            <a:extLst>
              <a:ext uri="{FF2B5EF4-FFF2-40B4-BE49-F238E27FC236}">
                <a16:creationId xmlns:a16="http://schemas.microsoft.com/office/drawing/2014/main" id="{F4DD47AE-26A9-593C-83F3-FAA17D1AB6DD}"/>
              </a:ext>
            </a:extLst>
          </p:cNvPr>
          <p:cNvSpPr/>
          <p:nvPr/>
        </p:nvSpPr>
        <p:spPr>
          <a:xfrm>
            <a:off x="289851" y="266961"/>
            <a:ext cx="11612298" cy="525208"/>
          </a:xfrm>
          <a:prstGeom prst="round2SameRect">
            <a:avLst>
              <a:gd name="adj1" fmla="val 33805"/>
              <a:gd name="adj2" fmla="val 0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18" name="Google Shape;555;p62">
            <a:extLst>
              <a:ext uri="{FF2B5EF4-FFF2-40B4-BE49-F238E27FC236}">
                <a16:creationId xmlns:a16="http://schemas.microsoft.com/office/drawing/2014/main" id="{EB0DBBDA-0D7F-6367-A9A5-8DE73A82BCD4}"/>
              </a:ext>
            </a:extLst>
          </p:cNvPr>
          <p:cNvSpPr txBox="1"/>
          <p:nvPr/>
        </p:nvSpPr>
        <p:spPr>
          <a:xfrm>
            <a:off x="485383" y="351608"/>
            <a:ext cx="51676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Lexend Deca"/>
                <a:cs typeface="Lexend Deca"/>
                <a:sym typeface="Lexend Deca"/>
              </a:rPr>
              <a:t>Informações da Startup</a:t>
            </a:r>
          </a:p>
        </p:txBody>
      </p:sp>
      <p:cxnSp>
        <p:nvCxnSpPr>
          <p:cNvPr id="5" name="Google Shape;478;p58">
            <a:extLst>
              <a:ext uri="{FF2B5EF4-FFF2-40B4-BE49-F238E27FC236}">
                <a16:creationId xmlns:a16="http://schemas.microsoft.com/office/drawing/2014/main" id="{2D59B2B5-02C9-1817-EB1B-05AD63DF43F7}"/>
              </a:ext>
            </a:extLst>
          </p:cNvPr>
          <p:cNvCxnSpPr>
            <a:cxnSpLocks/>
          </p:cNvCxnSpPr>
          <p:nvPr/>
        </p:nvCxnSpPr>
        <p:spPr>
          <a:xfrm>
            <a:off x="289851" y="4327234"/>
            <a:ext cx="11612298" cy="0"/>
          </a:xfrm>
          <a:prstGeom prst="straightConnector1">
            <a:avLst/>
          </a:prstGeom>
          <a:noFill/>
          <a:ln w="38100" cap="flat" cmpd="sng">
            <a:gradFill flip="none" rotWithShape="1">
              <a:gsLst>
                <a:gs pos="0">
                  <a:srgbClr val="1BBFFF"/>
                </a:gs>
                <a:gs pos="100000">
                  <a:srgbClr val="8800CC"/>
                </a:gs>
              </a:gsLst>
              <a:lin ang="10800000" scaled="1"/>
              <a:tileRect/>
            </a:gra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" name="Google Shape;474;p58">
            <a:extLst>
              <a:ext uri="{FF2B5EF4-FFF2-40B4-BE49-F238E27FC236}">
                <a16:creationId xmlns:a16="http://schemas.microsoft.com/office/drawing/2014/main" id="{C19C271B-5B94-4587-2DC3-6DF6A6EA9680}"/>
              </a:ext>
            </a:extLst>
          </p:cNvPr>
          <p:cNvSpPr txBox="1"/>
          <p:nvPr/>
        </p:nvSpPr>
        <p:spPr>
          <a:xfrm>
            <a:off x="697687" y="1059708"/>
            <a:ext cx="297600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Nome da </a:t>
            </a:r>
            <a:r>
              <a:rPr lang="pt-BR" sz="1400" b="1" dirty="0">
                <a:solidFill>
                  <a:prstClr val="black"/>
                </a:solidFill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S</a:t>
            </a:r>
            <a:r>
              <a:rPr kumimoji="0" lang="pt-BR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tartup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19" name="Google Shape;355;g13232dfa5b7_0_352">
            <a:extLst>
              <a:ext uri="{FF2B5EF4-FFF2-40B4-BE49-F238E27FC236}">
                <a16:creationId xmlns:a16="http://schemas.microsoft.com/office/drawing/2014/main" id="{6A2996A4-957F-BC4D-C92E-41833B409BE4}"/>
              </a:ext>
            </a:extLst>
          </p:cNvPr>
          <p:cNvSpPr txBox="1"/>
          <p:nvPr/>
        </p:nvSpPr>
        <p:spPr>
          <a:xfrm>
            <a:off x="697687" y="1386628"/>
            <a:ext cx="2338746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Escreva o nome da Startup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20" name="Google Shape;474;p58">
            <a:extLst>
              <a:ext uri="{FF2B5EF4-FFF2-40B4-BE49-F238E27FC236}">
                <a16:creationId xmlns:a16="http://schemas.microsoft.com/office/drawing/2014/main" id="{680448A0-80C8-A4D5-F58F-7E982FDE5030}"/>
              </a:ext>
            </a:extLst>
          </p:cNvPr>
          <p:cNvSpPr txBox="1"/>
          <p:nvPr/>
        </p:nvSpPr>
        <p:spPr>
          <a:xfrm>
            <a:off x="697687" y="2169576"/>
            <a:ext cx="297600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Categoria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23" name="Google Shape;355;g13232dfa5b7_0_352">
            <a:extLst>
              <a:ext uri="{FF2B5EF4-FFF2-40B4-BE49-F238E27FC236}">
                <a16:creationId xmlns:a16="http://schemas.microsoft.com/office/drawing/2014/main" id="{A4816853-2DE8-B936-8C2B-8FA99E24608F}"/>
              </a:ext>
            </a:extLst>
          </p:cNvPr>
          <p:cNvSpPr txBox="1"/>
          <p:nvPr/>
        </p:nvSpPr>
        <p:spPr>
          <a:xfrm>
            <a:off x="697687" y="2477312"/>
            <a:ext cx="297600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Escreva a categoria da Startup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24" name="Google Shape;474;p58">
            <a:extLst>
              <a:ext uri="{FF2B5EF4-FFF2-40B4-BE49-F238E27FC236}">
                <a16:creationId xmlns:a16="http://schemas.microsoft.com/office/drawing/2014/main" id="{93ACD53C-065F-2791-8A03-EACB8ACAF095}"/>
              </a:ext>
            </a:extLst>
          </p:cNvPr>
          <p:cNvSpPr txBox="1"/>
          <p:nvPr/>
        </p:nvSpPr>
        <p:spPr>
          <a:xfrm>
            <a:off x="697687" y="3301754"/>
            <a:ext cx="297600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Fase da Startup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25" name="Google Shape;355;g13232dfa5b7_0_352">
            <a:extLst>
              <a:ext uri="{FF2B5EF4-FFF2-40B4-BE49-F238E27FC236}">
                <a16:creationId xmlns:a16="http://schemas.microsoft.com/office/drawing/2014/main" id="{102E997E-A66A-3571-3403-01E27D10E858}"/>
              </a:ext>
            </a:extLst>
          </p:cNvPr>
          <p:cNvSpPr txBox="1"/>
          <p:nvPr/>
        </p:nvSpPr>
        <p:spPr>
          <a:xfrm>
            <a:off x="697687" y="3628674"/>
            <a:ext cx="2571794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Escreva a fase da Startup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26" name="Google Shape;474;p58">
            <a:extLst>
              <a:ext uri="{FF2B5EF4-FFF2-40B4-BE49-F238E27FC236}">
                <a16:creationId xmlns:a16="http://schemas.microsoft.com/office/drawing/2014/main" id="{D83C7820-AA03-37B2-1322-3CA01B25D754}"/>
              </a:ext>
            </a:extLst>
          </p:cNvPr>
          <p:cNvSpPr txBox="1"/>
          <p:nvPr/>
        </p:nvSpPr>
        <p:spPr>
          <a:xfrm>
            <a:off x="3681175" y="1059708"/>
            <a:ext cx="1968019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Ano de Fundação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27" name="Google Shape;355;g13232dfa5b7_0_352">
            <a:extLst>
              <a:ext uri="{FF2B5EF4-FFF2-40B4-BE49-F238E27FC236}">
                <a16:creationId xmlns:a16="http://schemas.microsoft.com/office/drawing/2014/main" id="{36CD867A-F1D2-7005-0F83-8B1409B8CCA9}"/>
              </a:ext>
            </a:extLst>
          </p:cNvPr>
          <p:cNvSpPr txBox="1"/>
          <p:nvPr/>
        </p:nvSpPr>
        <p:spPr>
          <a:xfrm>
            <a:off x="3681175" y="1386628"/>
            <a:ext cx="2131338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Ano de fundação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28" name="Google Shape;474;p58">
            <a:extLst>
              <a:ext uri="{FF2B5EF4-FFF2-40B4-BE49-F238E27FC236}">
                <a16:creationId xmlns:a16="http://schemas.microsoft.com/office/drawing/2014/main" id="{2A783C02-35CE-251F-0191-B514F69A0BCF}"/>
              </a:ext>
            </a:extLst>
          </p:cNvPr>
          <p:cNvSpPr txBox="1"/>
          <p:nvPr/>
        </p:nvSpPr>
        <p:spPr>
          <a:xfrm>
            <a:off x="3681175" y="2169576"/>
            <a:ext cx="2100224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Nome do Fundador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29" name="Google Shape;355;g13232dfa5b7_0_352">
            <a:extLst>
              <a:ext uri="{FF2B5EF4-FFF2-40B4-BE49-F238E27FC236}">
                <a16:creationId xmlns:a16="http://schemas.microsoft.com/office/drawing/2014/main" id="{6CD2BD55-5F8E-C200-118F-D31B48C89B75}"/>
              </a:ext>
            </a:extLst>
          </p:cNvPr>
          <p:cNvSpPr txBox="1"/>
          <p:nvPr/>
        </p:nvSpPr>
        <p:spPr>
          <a:xfrm>
            <a:off x="3681175" y="2477312"/>
            <a:ext cx="2131338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Nome do Fundador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34" name="Google Shape;474;p58">
            <a:extLst>
              <a:ext uri="{FF2B5EF4-FFF2-40B4-BE49-F238E27FC236}">
                <a16:creationId xmlns:a16="http://schemas.microsoft.com/office/drawing/2014/main" id="{ED99E5B5-AFFA-B6FB-441E-D89842EC215C}"/>
              </a:ext>
            </a:extLst>
          </p:cNvPr>
          <p:cNvSpPr txBox="1"/>
          <p:nvPr/>
        </p:nvSpPr>
        <p:spPr>
          <a:xfrm>
            <a:off x="3681175" y="3301754"/>
            <a:ext cx="1968019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Telefone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5;g13232dfa5b7_0_352">
            <a:extLst>
              <a:ext uri="{FF2B5EF4-FFF2-40B4-BE49-F238E27FC236}">
                <a16:creationId xmlns:a16="http://schemas.microsoft.com/office/drawing/2014/main" id="{C490EE3B-9DE4-9B6A-213F-5B98185E383A}"/>
              </a:ext>
            </a:extLst>
          </p:cNvPr>
          <p:cNvSpPr txBox="1"/>
          <p:nvPr/>
        </p:nvSpPr>
        <p:spPr>
          <a:xfrm>
            <a:off x="3681175" y="3628674"/>
            <a:ext cx="2131338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lang="pt-BR" sz="1200" dirty="0">
                <a:solidFill>
                  <a:prstClr val="black"/>
                </a:solidFill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Telefone do Fundador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36" name="CaixaDeTexto 91">
            <a:extLst>
              <a:ext uri="{FF2B5EF4-FFF2-40B4-BE49-F238E27FC236}">
                <a16:creationId xmlns:a16="http://schemas.microsoft.com/office/drawing/2014/main" id="{CD933FFC-A87C-72E1-EF59-49E468FA79BB}"/>
              </a:ext>
            </a:extLst>
          </p:cNvPr>
          <p:cNvSpPr txBox="1"/>
          <p:nvPr/>
        </p:nvSpPr>
        <p:spPr>
          <a:xfrm>
            <a:off x="697687" y="4522653"/>
            <a:ext cx="425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Arial" panose="020B0604020202020204" pitchFamily="34" charset="0"/>
              </a:rPr>
              <a:t>Destaques </a:t>
            </a:r>
          </a:p>
        </p:txBody>
      </p:sp>
      <p:sp>
        <p:nvSpPr>
          <p:cNvPr id="41" name="Google Shape;474;p58">
            <a:extLst>
              <a:ext uri="{FF2B5EF4-FFF2-40B4-BE49-F238E27FC236}">
                <a16:creationId xmlns:a16="http://schemas.microsoft.com/office/drawing/2014/main" id="{A5E95B1D-5417-6616-F5F6-D99FAA8A8681}"/>
              </a:ext>
            </a:extLst>
          </p:cNvPr>
          <p:cNvSpPr txBox="1"/>
          <p:nvPr/>
        </p:nvSpPr>
        <p:spPr>
          <a:xfrm>
            <a:off x="9065531" y="1059708"/>
            <a:ext cx="2016011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Site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42" name="Google Shape;355;g13232dfa5b7_0_352">
            <a:extLst>
              <a:ext uri="{FF2B5EF4-FFF2-40B4-BE49-F238E27FC236}">
                <a16:creationId xmlns:a16="http://schemas.microsoft.com/office/drawing/2014/main" id="{3C329806-32B4-FA25-2B2E-74B899321862}"/>
              </a:ext>
            </a:extLst>
          </p:cNvPr>
          <p:cNvSpPr txBox="1"/>
          <p:nvPr/>
        </p:nvSpPr>
        <p:spPr>
          <a:xfrm>
            <a:off x="9065531" y="1386628"/>
            <a:ext cx="2563948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Site da Startup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74;p58">
            <a:extLst>
              <a:ext uri="{FF2B5EF4-FFF2-40B4-BE49-F238E27FC236}">
                <a16:creationId xmlns:a16="http://schemas.microsoft.com/office/drawing/2014/main" id="{28071E92-F160-9AE2-6865-38A4EBBD29CE}"/>
              </a:ext>
            </a:extLst>
          </p:cNvPr>
          <p:cNvSpPr txBox="1"/>
          <p:nvPr/>
        </p:nvSpPr>
        <p:spPr>
          <a:xfrm>
            <a:off x="9065531" y="2169576"/>
            <a:ext cx="2016011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Modelo de Negócio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44" name="Google Shape;355;g13232dfa5b7_0_352">
            <a:extLst>
              <a:ext uri="{FF2B5EF4-FFF2-40B4-BE49-F238E27FC236}">
                <a16:creationId xmlns:a16="http://schemas.microsoft.com/office/drawing/2014/main" id="{2425FA71-82AA-9D4D-ABEC-5DF9E9918897}"/>
              </a:ext>
            </a:extLst>
          </p:cNvPr>
          <p:cNvSpPr txBox="1"/>
          <p:nvPr/>
        </p:nvSpPr>
        <p:spPr>
          <a:xfrm>
            <a:off x="9065531" y="2477312"/>
            <a:ext cx="2563948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Escreva aqui o modelo de negócio da Startup.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4;p58">
            <a:extLst>
              <a:ext uri="{FF2B5EF4-FFF2-40B4-BE49-F238E27FC236}">
                <a16:creationId xmlns:a16="http://schemas.microsoft.com/office/drawing/2014/main" id="{7EBBE2E3-1EAF-EF62-B423-E45FD4C9F679}"/>
              </a:ext>
            </a:extLst>
          </p:cNvPr>
          <p:cNvSpPr txBox="1"/>
          <p:nvPr/>
        </p:nvSpPr>
        <p:spPr>
          <a:xfrm>
            <a:off x="9065531" y="3301754"/>
            <a:ext cx="2016011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Tamanho do time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48" name="Google Shape;355;g13232dfa5b7_0_352">
            <a:extLst>
              <a:ext uri="{FF2B5EF4-FFF2-40B4-BE49-F238E27FC236}">
                <a16:creationId xmlns:a16="http://schemas.microsoft.com/office/drawing/2014/main" id="{D4AA75DC-BA85-224C-D880-F352114BEACC}"/>
              </a:ext>
            </a:extLst>
          </p:cNvPr>
          <p:cNvSpPr txBox="1"/>
          <p:nvPr/>
        </p:nvSpPr>
        <p:spPr>
          <a:xfrm>
            <a:off x="9065531" y="3628674"/>
            <a:ext cx="2428782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Número de funcionários</a:t>
            </a:r>
          </a:p>
        </p:txBody>
      </p:sp>
      <p:sp>
        <p:nvSpPr>
          <p:cNvPr id="49" name="Google Shape;474;p58">
            <a:extLst>
              <a:ext uri="{FF2B5EF4-FFF2-40B4-BE49-F238E27FC236}">
                <a16:creationId xmlns:a16="http://schemas.microsoft.com/office/drawing/2014/main" id="{1242379F-C177-18BD-75F3-85EFF42FA115}"/>
              </a:ext>
            </a:extLst>
          </p:cNvPr>
          <p:cNvSpPr txBox="1"/>
          <p:nvPr/>
        </p:nvSpPr>
        <p:spPr>
          <a:xfrm>
            <a:off x="6377623" y="1059708"/>
            <a:ext cx="1968019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Localização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50" name="Google Shape;355;g13232dfa5b7_0_352">
            <a:extLst>
              <a:ext uri="{FF2B5EF4-FFF2-40B4-BE49-F238E27FC236}">
                <a16:creationId xmlns:a16="http://schemas.microsoft.com/office/drawing/2014/main" id="{9A1FA28A-0245-CD5E-C886-ED8E0623E4E4}"/>
              </a:ext>
            </a:extLst>
          </p:cNvPr>
          <p:cNvSpPr txBox="1"/>
          <p:nvPr/>
        </p:nvSpPr>
        <p:spPr>
          <a:xfrm>
            <a:off x="6377623" y="1386628"/>
            <a:ext cx="2131338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 Localização da Startup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51" name="Google Shape;474;p58">
            <a:extLst>
              <a:ext uri="{FF2B5EF4-FFF2-40B4-BE49-F238E27FC236}">
                <a16:creationId xmlns:a16="http://schemas.microsoft.com/office/drawing/2014/main" id="{19191C62-D33D-B8BF-BB61-53DBC35FD27C}"/>
              </a:ext>
            </a:extLst>
          </p:cNvPr>
          <p:cNvSpPr txBox="1"/>
          <p:nvPr/>
        </p:nvSpPr>
        <p:spPr>
          <a:xfrm>
            <a:off x="6377623" y="2169576"/>
            <a:ext cx="1968019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E-mail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52" name="Google Shape;355;g13232dfa5b7_0_352">
            <a:extLst>
              <a:ext uri="{FF2B5EF4-FFF2-40B4-BE49-F238E27FC236}">
                <a16:creationId xmlns:a16="http://schemas.microsoft.com/office/drawing/2014/main" id="{41BD467F-0BC4-6582-181F-CE6A90C4F1FB}"/>
              </a:ext>
            </a:extLst>
          </p:cNvPr>
          <p:cNvSpPr txBox="1"/>
          <p:nvPr/>
        </p:nvSpPr>
        <p:spPr>
          <a:xfrm>
            <a:off x="6377623" y="2477312"/>
            <a:ext cx="2467486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E-mail da Startup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53" name="Google Shape;474;p58">
            <a:extLst>
              <a:ext uri="{FF2B5EF4-FFF2-40B4-BE49-F238E27FC236}">
                <a16:creationId xmlns:a16="http://schemas.microsoft.com/office/drawing/2014/main" id="{0B9AAA1C-3C2B-86D6-D07E-5C1BD4C8471B}"/>
              </a:ext>
            </a:extLst>
          </p:cNvPr>
          <p:cNvSpPr txBox="1"/>
          <p:nvPr/>
        </p:nvSpPr>
        <p:spPr>
          <a:xfrm>
            <a:off x="6377623" y="3301754"/>
            <a:ext cx="1968019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Telefone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54" name="Google Shape;355;g13232dfa5b7_0_352">
            <a:extLst>
              <a:ext uri="{FF2B5EF4-FFF2-40B4-BE49-F238E27FC236}">
                <a16:creationId xmlns:a16="http://schemas.microsoft.com/office/drawing/2014/main" id="{B99E7688-DB48-6122-B43E-8F4251280F01}"/>
              </a:ext>
            </a:extLst>
          </p:cNvPr>
          <p:cNvSpPr txBox="1"/>
          <p:nvPr/>
        </p:nvSpPr>
        <p:spPr>
          <a:xfrm>
            <a:off x="6377623" y="3628674"/>
            <a:ext cx="2131338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 </a:t>
            </a:r>
            <a:r>
              <a:rPr lang="pt-BR" sz="1200" dirty="0">
                <a:solidFill>
                  <a:prstClr val="black"/>
                </a:solidFill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Telefone da Startup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55" name="Google Shape;355;g13232dfa5b7_0_352">
            <a:extLst>
              <a:ext uri="{FF2B5EF4-FFF2-40B4-BE49-F238E27FC236}">
                <a16:creationId xmlns:a16="http://schemas.microsoft.com/office/drawing/2014/main" id="{CA402BA2-1E3F-9C7B-3FAC-99AC0CC2B0A5}"/>
              </a:ext>
            </a:extLst>
          </p:cNvPr>
          <p:cNvSpPr txBox="1"/>
          <p:nvPr/>
        </p:nvSpPr>
        <p:spPr>
          <a:xfrm>
            <a:off x="697687" y="4875293"/>
            <a:ext cx="10931792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1200" b="0" u="none" strike="noStrike" cap="none" dirty="0"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Escreva aqui alguns destaques da startup.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Tx/>
              <a:buChar char="-"/>
            </a:pPr>
            <a:r>
              <a:rPr lang="pt-BR" sz="1200" dirty="0"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Cases de sucesso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Tx/>
              <a:buChar char="-"/>
            </a:pPr>
            <a:r>
              <a:rPr lang="pt-BR" sz="1200" dirty="0"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Prêmios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Tx/>
              <a:buChar char="-"/>
            </a:pPr>
            <a:r>
              <a:rPr lang="pt-BR" sz="1200" dirty="0"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Clientes</a:t>
            </a:r>
          </a:p>
        </p:txBody>
      </p:sp>
      <p:cxnSp>
        <p:nvCxnSpPr>
          <p:cNvPr id="63" name="Google Shape;478;p58">
            <a:extLst>
              <a:ext uri="{FF2B5EF4-FFF2-40B4-BE49-F238E27FC236}">
                <a16:creationId xmlns:a16="http://schemas.microsoft.com/office/drawing/2014/main" id="{DC126575-6C37-4525-A029-232555D69D28}"/>
              </a:ext>
            </a:extLst>
          </p:cNvPr>
          <p:cNvCxnSpPr>
            <a:cxnSpLocks/>
          </p:cNvCxnSpPr>
          <p:nvPr/>
        </p:nvCxnSpPr>
        <p:spPr>
          <a:xfrm>
            <a:off x="6282415" y="1135355"/>
            <a:ext cx="0" cy="2770278"/>
          </a:xfrm>
          <a:prstGeom prst="straightConnector1">
            <a:avLst/>
          </a:prstGeom>
          <a:noFill/>
          <a:ln w="38100" cap="flat" cmpd="sng">
            <a:gradFill flip="none" rotWithShape="1">
              <a:gsLst>
                <a:gs pos="0">
                  <a:srgbClr val="1BBFFF"/>
                </a:gs>
                <a:gs pos="100000">
                  <a:srgbClr val="8800CC"/>
                </a:gs>
              </a:gsLst>
              <a:lin ang="5400000" scaled="1"/>
              <a:tileRect/>
            </a:gra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4" name="Google Shape;478;p58">
            <a:extLst>
              <a:ext uri="{FF2B5EF4-FFF2-40B4-BE49-F238E27FC236}">
                <a16:creationId xmlns:a16="http://schemas.microsoft.com/office/drawing/2014/main" id="{565C16D6-9DDD-214D-4742-0DCFF532C502}"/>
              </a:ext>
            </a:extLst>
          </p:cNvPr>
          <p:cNvCxnSpPr>
            <a:cxnSpLocks/>
          </p:cNvCxnSpPr>
          <p:nvPr/>
        </p:nvCxnSpPr>
        <p:spPr>
          <a:xfrm>
            <a:off x="8944932" y="1135355"/>
            <a:ext cx="0" cy="2770278"/>
          </a:xfrm>
          <a:prstGeom prst="straightConnector1">
            <a:avLst/>
          </a:prstGeom>
          <a:noFill/>
          <a:ln w="38100" cap="flat" cmpd="sng">
            <a:gradFill flip="none" rotWithShape="1">
              <a:gsLst>
                <a:gs pos="0">
                  <a:srgbClr val="1BBFFF"/>
                </a:gs>
                <a:gs pos="100000">
                  <a:srgbClr val="8800CC"/>
                </a:gs>
              </a:gsLst>
              <a:lin ang="5400000" scaled="1"/>
              <a:tileRect/>
            </a:gra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5" name="Google Shape;478;p58">
            <a:extLst>
              <a:ext uri="{FF2B5EF4-FFF2-40B4-BE49-F238E27FC236}">
                <a16:creationId xmlns:a16="http://schemas.microsoft.com/office/drawing/2014/main" id="{C107B4AE-DD1F-517E-F3E7-90C061F6B102}"/>
              </a:ext>
            </a:extLst>
          </p:cNvPr>
          <p:cNvCxnSpPr>
            <a:cxnSpLocks/>
          </p:cNvCxnSpPr>
          <p:nvPr/>
        </p:nvCxnSpPr>
        <p:spPr>
          <a:xfrm>
            <a:off x="616721" y="1135355"/>
            <a:ext cx="0" cy="2770278"/>
          </a:xfrm>
          <a:prstGeom prst="straightConnector1">
            <a:avLst/>
          </a:prstGeom>
          <a:noFill/>
          <a:ln w="38100" cap="flat" cmpd="sng">
            <a:gradFill flip="none" rotWithShape="1">
              <a:gsLst>
                <a:gs pos="0">
                  <a:srgbClr val="1BBFFF"/>
                </a:gs>
                <a:gs pos="100000">
                  <a:srgbClr val="8800CC"/>
                </a:gs>
              </a:gsLst>
              <a:lin ang="5400000" scaled="1"/>
              <a:tileRect/>
            </a:gra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062446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F6DEE8-E0B6-DC24-E8EB-3391FCDFE3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DBDDE91D-A78A-D20C-F952-A14AC53531A4}"/>
              </a:ext>
            </a:extLst>
          </p:cNvPr>
          <p:cNvSpPr/>
          <p:nvPr/>
        </p:nvSpPr>
        <p:spPr>
          <a:xfrm>
            <a:off x="289851" y="277265"/>
            <a:ext cx="11612298" cy="5755982"/>
          </a:xfrm>
          <a:prstGeom prst="roundRect">
            <a:avLst>
              <a:gd name="adj" fmla="val 332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Calibri"/>
            </a:endParaRP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EE3A8689-97E9-2443-634F-6D537030BFCE}"/>
              </a:ext>
            </a:extLst>
          </p:cNvPr>
          <p:cNvSpPr/>
          <p:nvPr/>
        </p:nvSpPr>
        <p:spPr>
          <a:xfrm>
            <a:off x="591671" y="1685365"/>
            <a:ext cx="2563905" cy="5231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1BBFFF"/>
              </a:gs>
              <a:gs pos="100000">
                <a:srgbClr val="8800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tângulo: Cantos Superiores Arredondados 2">
            <a:extLst>
              <a:ext uri="{FF2B5EF4-FFF2-40B4-BE49-F238E27FC236}">
                <a16:creationId xmlns:a16="http://schemas.microsoft.com/office/drawing/2014/main" id="{50BF6C60-0762-D0BE-9D51-BF85FE6AB64E}"/>
              </a:ext>
            </a:extLst>
          </p:cNvPr>
          <p:cNvSpPr/>
          <p:nvPr/>
        </p:nvSpPr>
        <p:spPr>
          <a:xfrm>
            <a:off x="289851" y="266961"/>
            <a:ext cx="11612298" cy="525208"/>
          </a:xfrm>
          <a:prstGeom prst="round2SameRect">
            <a:avLst>
              <a:gd name="adj1" fmla="val 33805"/>
              <a:gd name="adj2" fmla="val 0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18" name="Google Shape;555;p62">
            <a:extLst>
              <a:ext uri="{FF2B5EF4-FFF2-40B4-BE49-F238E27FC236}">
                <a16:creationId xmlns:a16="http://schemas.microsoft.com/office/drawing/2014/main" id="{1E55BD7D-50F9-E80E-B5F4-D09761704787}"/>
              </a:ext>
            </a:extLst>
          </p:cNvPr>
          <p:cNvSpPr txBox="1"/>
          <p:nvPr/>
        </p:nvSpPr>
        <p:spPr>
          <a:xfrm>
            <a:off x="485383" y="351608"/>
            <a:ext cx="51676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Lexend Deca"/>
                <a:cs typeface="Lexend Deca"/>
                <a:sym typeface="Lexend Deca"/>
              </a:rPr>
              <a:t>Avaliação da startup</a:t>
            </a:r>
          </a:p>
        </p:txBody>
      </p:sp>
      <p:sp>
        <p:nvSpPr>
          <p:cNvPr id="2" name="Google Shape;474;p58">
            <a:extLst>
              <a:ext uri="{FF2B5EF4-FFF2-40B4-BE49-F238E27FC236}">
                <a16:creationId xmlns:a16="http://schemas.microsoft.com/office/drawing/2014/main" id="{96B3B65B-7BD1-A194-4AAD-43656B4B24D0}"/>
              </a:ext>
            </a:extLst>
          </p:cNvPr>
          <p:cNvSpPr txBox="1"/>
          <p:nvPr/>
        </p:nvSpPr>
        <p:spPr>
          <a:xfrm>
            <a:off x="734084" y="2408280"/>
            <a:ext cx="297600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Feedback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4" name="Google Shape;355;g13232dfa5b7_0_352">
            <a:extLst>
              <a:ext uri="{FF2B5EF4-FFF2-40B4-BE49-F238E27FC236}">
                <a16:creationId xmlns:a16="http://schemas.microsoft.com/office/drawing/2014/main" id="{2CACEE57-8082-49FC-0D8B-343BE0818240}"/>
              </a:ext>
            </a:extLst>
          </p:cNvPr>
          <p:cNvSpPr txBox="1"/>
          <p:nvPr/>
        </p:nvSpPr>
        <p:spPr>
          <a:xfrm>
            <a:off x="697687" y="2769022"/>
            <a:ext cx="1038385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Estruture seu comentário em "Que bom", "Que pena", "Que tal".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Use "Que bom" para destacar os pontos positivos, "Que pena" para apontar limitações ou aspectos a melhorar, e "Que tal" para sugerir alternativas ou melhorias. Seu feedback é fundamental para aprimorar e evoluir as ideias.</a:t>
            </a:r>
          </a:p>
        </p:txBody>
      </p:sp>
      <p:sp>
        <p:nvSpPr>
          <p:cNvPr id="6" name="Estrela: 5 Pontas 5">
            <a:extLst>
              <a:ext uri="{FF2B5EF4-FFF2-40B4-BE49-F238E27FC236}">
                <a16:creationId xmlns:a16="http://schemas.microsoft.com/office/drawing/2014/main" id="{3BCC657F-94AC-D6E2-26C5-C86F3D2CFF9D}"/>
              </a:ext>
            </a:extLst>
          </p:cNvPr>
          <p:cNvSpPr/>
          <p:nvPr/>
        </p:nvSpPr>
        <p:spPr>
          <a:xfrm>
            <a:off x="831395" y="1814019"/>
            <a:ext cx="266248" cy="254326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trela: 5 Pontas 6">
            <a:extLst>
              <a:ext uri="{FF2B5EF4-FFF2-40B4-BE49-F238E27FC236}">
                <a16:creationId xmlns:a16="http://schemas.microsoft.com/office/drawing/2014/main" id="{50692F2F-969F-1444-629B-836E15DDDD3A}"/>
              </a:ext>
            </a:extLst>
          </p:cNvPr>
          <p:cNvSpPr/>
          <p:nvPr/>
        </p:nvSpPr>
        <p:spPr>
          <a:xfrm>
            <a:off x="1272827" y="1814018"/>
            <a:ext cx="266248" cy="254326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Estrela: 5 Pontas 8">
            <a:extLst>
              <a:ext uri="{FF2B5EF4-FFF2-40B4-BE49-F238E27FC236}">
                <a16:creationId xmlns:a16="http://schemas.microsoft.com/office/drawing/2014/main" id="{0FBD39E7-B975-1B86-D29B-589891918E0F}"/>
              </a:ext>
            </a:extLst>
          </p:cNvPr>
          <p:cNvSpPr/>
          <p:nvPr/>
        </p:nvSpPr>
        <p:spPr>
          <a:xfrm>
            <a:off x="1714259" y="1814017"/>
            <a:ext cx="266248" cy="254326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Estrela: 5 Pontas 9">
            <a:extLst>
              <a:ext uri="{FF2B5EF4-FFF2-40B4-BE49-F238E27FC236}">
                <a16:creationId xmlns:a16="http://schemas.microsoft.com/office/drawing/2014/main" id="{A88E6301-6A06-8AB8-21C6-FFCB73E2158D}"/>
              </a:ext>
            </a:extLst>
          </p:cNvPr>
          <p:cNvSpPr/>
          <p:nvPr/>
        </p:nvSpPr>
        <p:spPr>
          <a:xfrm>
            <a:off x="2155691" y="1814016"/>
            <a:ext cx="266248" cy="254326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Estrela: 5 Pontas 10">
            <a:extLst>
              <a:ext uri="{FF2B5EF4-FFF2-40B4-BE49-F238E27FC236}">
                <a16:creationId xmlns:a16="http://schemas.microsoft.com/office/drawing/2014/main" id="{88573E6C-3EA8-09BA-647D-1EE28E3952F8}"/>
              </a:ext>
            </a:extLst>
          </p:cNvPr>
          <p:cNvSpPr/>
          <p:nvPr/>
        </p:nvSpPr>
        <p:spPr>
          <a:xfrm>
            <a:off x="2597123" y="1814015"/>
            <a:ext cx="266248" cy="254326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Google Shape;355;g13232dfa5b7_0_352">
            <a:extLst>
              <a:ext uri="{FF2B5EF4-FFF2-40B4-BE49-F238E27FC236}">
                <a16:creationId xmlns:a16="http://schemas.microsoft.com/office/drawing/2014/main" id="{BDC4173F-BF5C-CCE2-82FF-B6E772378F86}"/>
              </a:ext>
            </a:extLst>
          </p:cNvPr>
          <p:cNvSpPr txBox="1"/>
          <p:nvPr/>
        </p:nvSpPr>
        <p:spPr>
          <a:xfrm>
            <a:off x="697688" y="1057278"/>
            <a:ext cx="505765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De 1 a 5, quanto você considera que a startup está alinhada com os desafios da sua empresa?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E8DED84-83B6-984A-103D-655A24C39102}"/>
              </a:ext>
            </a:extLst>
          </p:cNvPr>
          <p:cNvSpPr txBox="1"/>
          <p:nvPr/>
        </p:nvSpPr>
        <p:spPr>
          <a:xfrm>
            <a:off x="3261210" y="1760416"/>
            <a:ext cx="12838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8800CC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(5/5)</a:t>
            </a:r>
          </a:p>
        </p:txBody>
      </p:sp>
      <p:cxnSp>
        <p:nvCxnSpPr>
          <p:cNvPr id="14" name="Google Shape;478;p58">
            <a:extLst>
              <a:ext uri="{FF2B5EF4-FFF2-40B4-BE49-F238E27FC236}">
                <a16:creationId xmlns:a16="http://schemas.microsoft.com/office/drawing/2014/main" id="{FE6407AD-DDB7-522E-AED6-A7B5E5D1251A}"/>
              </a:ext>
            </a:extLst>
          </p:cNvPr>
          <p:cNvCxnSpPr>
            <a:cxnSpLocks/>
          </p:cNvCxnSpPr>
          <p:nvPr/>
        </p:nvCxnSpPr>
        <p:spPr>
          <a:xfrm>
            <a:off x="616721" y="1135355"/>
            <a:ext cx="0" cy="343821"/>
          </a:xfrm>
          <a:prstGeom prst="straightConnector1">
            <a:avLst/>
          </a:prstGeom>
          <a:noFill/>
          <a:ln w="38100" cap="flat" cmpd="sng">
            <a:gradFill flip="none" rotWithShape="1">
              <a:gsLst>
                <a:gs pos="0">
                  <a:srgbClr val="1BBFFF"/>
                </a:gs>
                <a:gs pos="100000">
                  <a:srgbClr val="8800CC"/>
                </a:gs>
              </a:gsLst>
              <a:lin ang="5400000" scaled="1"/>
              <a:tileRect/>
            </a:gra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7302969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8CDF88114A3B478B823CF111431D97" ma:contentTypeVersion="20" ma:contentTypeDescription="Create a new document." ma:contentTypeScope="" ma:versionID="9df59f1fe1b060495324566e385a97fc">
  <xsd:schema xmlns:xsd="http://www.w3.org/2001/XMLSchema" xmlns:xs="http://www.w3.org/2001/XMLSchema" xmlns:p="http://schemas.microsoft.com/office/2006/metadata/properties" xmlns:ns2="ca24610a-89d8-41ed-9d17-0839b3811cc0" xmlns:ns3="aee5329c-066a-4f26-a2c8-b375c9a21a0b" targetNamespace="http://schemas.microsoft.com/office/2006/metadata/properties" ma:root="true" ma:fieldsID="8ba1b2d2854449f74abe68aa9f73f44f" ns2:_="" ns3:_="">
    <xsd:import namespace="ca24610a-89d8-41ed-9d17-0839b3811cc0"/>
    <xsd:import namespace="aee5329c-066a-4f26-a2c8-b375c9a21a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Dataehora" minOccurs="0"/>
                <xsd:element ref="ns2:MediaServiceLocation" minOccurs="0"/>
                <xsd:element ref="ns2:Idioma" minOccurs="0"/>
                <xsd:element ref="ns3:TaxKeywordTaxHTField" minOccurs="0"/>
                <xsd:element ref="ns2:MediaServiceObjectDetectorVersions" minOccurs="0"/>
                <xsd:element ref="ns2:_Flow_SignoffStatu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4610a-89d8-41ed-9d17-0839b3811c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a3b366e-f303-46a5-b9f8-ffdf48dec6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ataehora" ma:index="20" nillable="true" ma:displayName="Data e hora" ma:format="DateOnly" ma:internalName="Dataehora">
      <xsd:simpleType>
        <xsd:restriction base="dms:DateTime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Idioma" ma:index="22" nillable="true" ma:displayName="Idioma" ma:default="Português" ma:format="Dropdown" ma:indexed="true" ma:internalName="Idioma">
      <xsd:simpleType>
        <xsd:restriction base="dms:Choice">
          <xsd:enumeration value="Espanhol"/>
          <xsd:enumeration value="Inglês"/>
          <xsd:enumeration value="Português"/>
        </xsd:restriction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_Flow_SignoffStatus" ma:index="26" nillable="true" ma:displayName="Sign-off status" ma:internalName="Sign_x002d_off_x0020_status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e5329c-066a-4f26-a2c8-b375c9a21a0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01d5640-87c4-4f18-9f76-93a771098e48}" ma:internalName="TaxCatchAll" ma:showField="CatchAllData" ma:web="aee5329c-066a-4f26-a2c8-b375c9a21a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4" nillable="true" ma:taxonomy="true" ma:internalName="TaxKeywordTaxHTField" ma:taxonomyFieldName="TaxKeyword" ma:displayName="Enterprise Keywords" ma:fieldId="{23f27201-bee3-471e-b2e7-b64fd8b7ca38}" ma:taxonomyMulti="true" ma:sspId="ca3b366e-f303-46a5-b9f8-ffdf48dec6c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ee5329c-066a-4f26-a2c8-b375c9a21a0b" xsi:nil="true"/>
    <lcf76f155ced4ddcb4097134ff3c332f xmlns="ca24610a-89d8-41ed-9d17-0839b3811cc0">
      <Terms xmlns="http://schemas.microsoft.com/office/infopath/2007/PartnerControls"/>
    </lcf76f155ced4ddcb4097134ff3c332f>
    <_Flow_SignoffStatus xmlns="ca24610a-89d8-41ed-9d17-0839b3811cc0" xsi:nil="true"/>
    <Idioma xmlns="ca24610a-89d8-41ed-9d17-0839b3811cc0">Português</Idioma>
    <TaxKeywordTaxHTField xmlns="aee5329c-066a-4f26-a2c8-b375c9a21a0b">
      <Terms xmlns="http://schemas.microsoft.com/office/infopath/2007/PartnerControls"/>
    </TaxKeywordTaxHTField>
    <Dataehora xmlns="ca24610a-89d8-41ed-9d17-0839b3811cc0" xsi:nil="true"/>
  </documentManagement>
</p:properties>
</file>

<file path=customXml/itemProps1.xml><?xml version="1.0" encoding="utf-8"?>
<ds:datastoreItem xmlns:ds="http://schemas.openxmlformats.org/officeDocument/2006/customXml" ds:itemID="{4C59917B-7902-4D26-A3E0-0028C120D8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EC6FE61-EF23-4F20-8C4F-56D9A32D56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24610a-89d8-41ed-9d17-0839b3811cc0"/>
    <ds:schemaRef ds:uri="aee5329c-066a-4f26-a2c8-b375c9a21a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C40BD5E-C240-44AF-9310-514AD53EAD5E}">
  <ds:schemaRefs>
    <ds:schemaRef ds:uri="aee5329c-066a-4f26-a2c8-b375c9a21a0b"/>
    <ds:schemaRef ds:uri="http://purl.org/dc/elements/1.1/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ca24610a-89d8-41ed-9d17-0839b3811cc0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1481</TotalTime>
  <Words>184</Words>
  <Application>Microsoft Office PowerPoint</Application>
  <PresentationFormat>Widescreen</PresentationFormat>
  <Paragraphs>39</Paragraphs>
  <Slides>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slides</vt:lpstr>
      </vt:variant>
      <vt:variant>
        <vt:i4>3</vt:i4>
      </vt:variant>
    </vt:vector>
  </HeadingPairs>
  <TitlesOfParts>
    <vt:vector size="7" baseType="lpstr">
      <vt:lpstr>Tema do Office</vt:lpstr>
      <vt:lpstr>1_Personalizar design</vt:lpstr>
      <vt:lpstr>1_Tema do Office</vt:lpstr>
      <vt:lpstr>2_Tema do Office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Ellen Machado</dc:creator>
  <cp:lastModifiedBy>Ândria Kaminski</cp:lastModifiedBy>
  <cp:revision>14</cp:revision>
  <dcterms:created xsi:type="dcterms:W3CDTF">2023-01-17T17:16:10Z</dcterms:created>
  <dcterms:modified xsi:type="dcterms:W3CDTF">2025-03-21T14:26:17Z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0x0101004F8CDF88114A3B478B823CF111431D97</vt:lpwstr>
  </property>
  <property fmtid="{D5CDD505-2E9C-101B-9397-08002B2CF9AE}" pid="3" name="MediaServiceImageTags">
    <vt:lpwstr/>
  </property>
  <property fmtid="{D5CDD505-2E9C-101B-9397-08002B2CF9AE}" pid="4" name="TaxKeyword">
    <vt:lpwstr/>
  </property>
</Properties>
</file>