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1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FFF"/>
    <a:srgbClr val="CC59D5"/>
    <a:srgbClr val="3485FE"/>
    <a:srgbClr val="8800CC"/>
    <a:srgbClr val="E3A2E8"/>
    <a:srgbClr val="033C73"/>
    <a:srgbClr val="917BE4"/>
    <a:srgbClr val="B733FC"/>
    <a:srgbClr val="01296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5BD14-88D3-46BC-B11E-85FB29A2275F}" v="33" dt="2025-03-24T09:34:07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>
        <p:scale>
          <a:sx n="98" d="100"/>
          <a:sy n="98" d="100"/>
        </p:scale>
        <p:origin x="195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33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41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123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15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84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919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844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00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80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92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48111" b="5851"/>
          <a:stretch/>
        </p:blipFill>
        <p:spPr>
          <a:xfrm>
            <a:off x="4657326" y="0"/>
            <a:ext cx="7534674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221420"/>
            <a:ext cx="5089849" cy="15069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Proposta</a:t>
            </a:r>
            <a:b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de valor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0AF624-D185-EF7A-D02F-6695156E1D82}"/>
              </a:ext>
            </a:extLst>
          </p:cNvPr>
          <p:cNvSpPr txBox="1"/>
          <p:nvPr/>
        </p:nvSpPr>
        <p:spPr>
          <a:xfrm>
            <a:off x="867589" y="247731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EXEMPLO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9" name="Imagem 8" descr="Tela de computador com imagem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7746DD9E-DBE1-089E-CCDA-58F5AC8DE3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8230" y="1064491"/>
            <a:ext cx="5032215" cy="4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5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Rect">
            <a:avLst>
              <a:gd name="adj" fmla="val 35443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06" name="Retângulo: Cantos Arredondados 105">
            <a:extLst>
              <a:ext uri="{FF2B5EF4-FFF2-40B4-BE49-F238E27FC236}">
                <a16:creationId xmlns:a16="http://schemas.microsoft.com/office/drawing/2014/main" id="{AC3C912B-E527-597D-E15C-FBB480A5CFC3}"/>
              </a:ext>
            </a:extLst>
          </p:cNvPr>
          <p:cNvSpPr/>
          <p:nvPr/>
        </p:nvSpPr>
        <p:spPr>
          <a:xfrm>
            <a:off x="973936" y="1082288"/>
            <a:ext cx="4980916" cy="1499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5" name="Retângulo: Cantos Arredondados 104">
            <a:extLst>
              <a:ext uri="{FF2B5EF4-FFF2-40B4-BE49-F238E27FC236}">
                <a16:creationId xmlns:a16="http://schemas.microsoft.com/office/drawing/2014/main" id="{EEE02255-970F-7266-E4A4-551AA6BBED7C}"/>
              </a:ext>
            </a:extLst>
          </p:cNvPr>
          <p:cNvSpPr>
            <a:spLocks/>
          </p:cNvSpPr>
          <p:nvPr/>
        </p:nvSpPr>
        <p:spPr>
          <a:xfrm>
            <a:off x="973936" y="4401099"/>
            <a:ext cx="4980916" cy="1499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: Cantos Arredondados 103">
            <a:extLst>
              <a:ext uri="{FF2B5EF4-FFF2-40B4-BE49-F238E27FC236}">
                <a16:creationId xmlns:a16="http://schemas.microsoft.com/office/drawing/2014/main" id="{B36DFAD4-896C-FF6F-A57C-565FD59AE228}"/>
              </a:ext>
            </a:extLst>
          </p:cNvPr>
          <p:cNvSpPr/>
          <p:nvPr/>
        </p:nvSpPr>
        <p:spPr>
          <a:xfrm>
            <a:off x="973936" y="2741159"/>
            <a:ext cx="4980916" cy="1499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1FA50028-0D06-DC77-A2A5-B0E9F38E662A}"/>
              </a:ext>
            </a:extLst>
          </p:cNvPr>
          <p:cNvSpPr/>
          <p:nvPr/>
        </p:nvSpPr>
        <p:spPr>
          <a:xfrm>
            <a:off x="1818039" y="1210708"/>
            <a:ext cx="2274982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t-BR" sz="1600" b="1">
                <a:gradFill>
                  <a:gsLst>
                    <a:gs pos="0">
                      <a:srgbClr val="CC59D5"/>
                    </a:gs>
                    <a:gs pos="100000">
                      <a:srgbClr val="8800CC"/>
                    </a:gs>
                  </a:gsLst>
                  <a:lin ang="10800000" scaled="1"/>
                </a:gradFill>
                <a:latin typeface="Century Gothic" panose="020B0502020202020204" pitchFamily="34" charset="0"/>
                <a:cs typeface="Arial" panose="020B0604020202020204" pitchFamily="34" charset="0"/>
              </a:rPr>
              <a:t>Criadores de ganhos</a:t>
            </a:r>
            <a:endParaRPr lang="pt-BR" sz="1600" b="1">
              <a:gradFill>
                <a:gsLst>
                  <a:gs pos="0">
                    <a:srgbClr val="CC59D5"/>
                  </a:gs>
                  <a:gs pos="100000">
                    <a:srgbClr val="8800CC"/>
                  </a:gs>
                </a:gsLst>
                <a:lin ang="10800000" scaled="1"/>
              </a:gra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609B85C1-9E59-0D7D-5B1B-4BE42093C14D}"/>
              </a:ext>
            </a:extLst>
          </p:cNvPr>
          <p:cNvSpPr/>
          <p:nvPr/>
        </p:nvSpPr>
        <p:spPr>
          <a:xfrm>
            <a:off x="1818039" y="2856703"/>
            <a:ext cx="3354172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1600" b="1" dirty="0">
                <a:gradFill>
                  <a:gsLst>
                    <a:gs pos="0">
                      <a:srgbClr val="CC59D5"/>
                    </a:gs>
                    <a:gs pos="100000">
                      <a:srgbClr val="8800CC"/>
                    </a:gs>
                  </a:gsLst>
                  <a:lin ang="10800000" scaled="1"/>
                </a:gradFill>
                <a:latin typeface="Century Gothic" panose="020B0502020202020204" pitchFamily="34" charset="0"/>
                <a:cs typeface="Arial" panose="020B0604020202020204" pitchFamily="34" charset="0"/>
              </a:rPr>
              <a:t>Produtos e Serviços</a:t>
            </a:r>
            <a:endParaRPr lang="pt-BR" sz="1600" b="1" dirty="0">
              <a:gradFill>
                <a:gsLst>
                  <a:gs pos="0">
                    <a:srgbClr val="CC59D5"/>
                  </a:gs>
                  <a:gs pos="100000">
                    <a:srgbClr val="8800CC"/>
                  </a:gs>
                </a:gsLst>
                <a:lin ang="10800000" scaled="1"/>
              </a:gra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A751FA9B-24CF-0CF5-8C0F-BF9244F5080B}"/>
              </a:ext>
            </a:extLst>
          </p:cNvPr>
          <p:cNvSpPr/>
          <p:nvPr/>
        </p:nvSpPr>
        <p:spPr>
          <a:xfrm>
            <a:off x="1818039" y="4492213"/>
            <a:ext cx="1406154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t-BR" sz="1600" b="1" dirty="0">
                <a:gradFill>
                  <a:gsLst>
                    <a:gs pos="0">
                      <a:srgbClr val="CC59D5"/>
                    </a:gs>
                    <a:gs pos="100000">
                      <a:srgbClr val="8800CC"/>
                    </a:gs>
                  </a:gsLst>
                  <a:lin ang="10800000" scaled="1"/>
                </a:gradFill>
                <a:latin typeface="Century Gothic" panose="020B0502020202020204" pitchFamily="34" charset="0"/>
                <a:cs typeface="Arial" panose="020B0604020202020204" pitchFamily="34" charset="0"/>
              </a:rPr>
              <a:t>Analgésicos</a:t>
            </a:r>
            <a:endParaRPr lang="pt-BR" sz="1600" b="1" dirty="0">
              <a:gradFill>
                <a:gsLst>
                  <a:gs pos="0">
                    <a:srgbClr val="CC59D5"/>
                  </a:gs>
                  <a:gs pos="100000">
                    <a:srgbClr val="8800CC"/>
                  </a:gs>
                </a:gsLst>
                <a:lin ang="10800000" scaled="1"/>
              </a:gra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tângulo: Cantos Arredondados 102">
            <a:extLst>
              <a:ext uri="{FF2B5EF4-FFF2-40B4-BE49-F238E27FC236}">
                <a16:creationId xmlns:a16="http://schemas.microsoft.com/office/drawing/2014/main" id="{DAE35F0F-315E-45EF-C645-DCDF2FA59FD1}"/>
              </a:ext>
            </a:extLst>
          </p:cNvPr>
          <p:cNvSpPr/>
          <p:nvPr/>
        </p:nvSpPr>
        <p:spPr>
          <a:xfrm>
            <a:off x="413665" y="1081220"/>
            <a:ext cx="1280249" cy="4819032"/>
          </a:xfrm>
          <a:prstGeom prst="roundRect">
            <a:avLst/>
          </a:prstGeom>
          <a:gradFill flip="none" rotWithShape="1">
            <a:gsLst>
              <a:gs pos="0">
                <a:srgbClr val="CC59D5"/>
              </a:gs>
              <a:gs pos="100000">
                <a:srgbClr val="E3A2E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" name="Imagem 101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0FE3863D-FF7F-28AD-1464-3376288FB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3" y="2824637"/>
            <a:ext cx="905746" cy="1198904"/>
          </a:xfrm>
          <a:prstGeom prst="rect">
            <a:avLst/>
          </a:prstGeom>
        </p:spPr>
      </p:pic>
      <p:sp>
        <p:nvSpPr>
          <p:cNvPr id="127" name="Retângulo: Cantos Arredondados 126">
            <a:extLst>
              <a:ext uri="{FF2B5EF4-FFF2-40B4-BE49-F238E27FC236}">
                <a16:creationId xmlns:a16="http://schemas.microsoft.com/office/drawing/2014/main" id="{61E72487-D270-5BC1-3617-978EB1D4C604}"/>
              </a:ext>
            </a:extLst>
          </p:cNvPr>
          <p:cNvSpPr/>
          <p:nvPr/>
        </p:nvSpPr>
        <p:spPr>
          <a:xfrm>
            <a:off x="6903133" y="1082288"/>
            <a:ext cx="4980916" cy="1499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Retângulo: Cantos Arredondados 127">
            <a:extLst>
              <a:ext uri="{FF2B5EF4-FFF2-40B4-BE49-F238E27FC236}">
                <a16:creationId xmlns:a16="http://schemas.microsoft.com/office/drawing/2014/main" id="{E14E20F3-EB5C-288C-3309-ED3C5D981CC5}"/>
              </a:ext>
            </a:extLst>
          </p:cNvPr>
          <p:cNvSpPr>
            <a:spLocks/>
          </p:cNvSpPr>
          <p:nvPr/>
        </p:nvSpPr>
        <p:spPr>
          <a:xfrm>
            <a:off x="6903133" y="4401099"/>
            <a:ext cx="4980916" cy="1499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9" name="Retângulo: Cantos Arredondados 128">
            <a:extLst>
              <a:ext uri="{FF2B5EF4-FFF2-40B4-BE49-F238E27FC236}">
                <a16:creationId xmlns:a16="http://schemas.microsoft.com/office/drawing/2014/main" id="{782C7B60-11D9-EF53-EFA3-5F2910BBFF1C}"/>
              </a:ext>
            </a:extLst>
          </p:cNvPr>
          <p:cNvSpPr/>
          <p:nvPr/>
        </p:nvSpPr>
        <p:spPr>
          <a:xfrm>
            <a:off x="6903133" y="2741159"/>
            <a:ext cx="4980916" cy="1499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0" name="Retângulo 129">
            <a:extLst>
              <a:ext uri="{FF2B5EF4-FFF2-40B4-BE49-F238E27FC236}">
                <a16:creationId xmlns:a16="http://schemas.microsoft.com/office/drawing/2014/main" id="{5E5D3597-634E-AD9D-19A4-B5B6F98150E6}"/>
              </a:ext>
            </a:extLst>
          </p:cNvPr>
          <p:cNvSpPr/>
          <p:nvPr/>
        </p:nvSpPr>
        <p:spPr>
          <a:xfrm>
            <a:off x="7747236" y="1210708"/>
            <a:ext cx="1949573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t-BR" sz="1600" b="1" dirty="0">
                <a:gradFill flip="none" rotWithShape="1">
                  <a:gsLst>
                    <a:gs pos="0">
                      <a:srgbClr val="1BBFFF"/>
                    </a:gs>
                    <a:gs pos="100000">
                      <a:srgbClr val="3485FE"/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  <a:cs typeface="Arial" panose="020B0604020202020204" pitchFamily="34" charset="0"/>
              </a:rPr>
              <a:t>Tarefas do cliente</a:t>
            </a:r>
          </a:p>
        </p:txBody>
      </p:sp>
      <p:sp>
        <p:nvSpPr>
          <p:cNvPr id="131" name="Retângulo 130">
            <a:extLst>
              <a:ext uri="{FF2B5EF4-FFF2-40B4-BE49-F238E27FC236}">
                <a16:creationId xmlns:a16="http://schemas.microsoft.com/office/drawing/2014/main" id="{AE4E4981-F826-D252-99A5-CD92B5515BEC}"/>
              </a:ext>
            </a:extLst>
          </p:cNvPr>
          <p:cNvSpPr/>
          <p:nvPr/>
        </p:nvSpPr>
        <p:spPr>
          <a:xfrm>
            <a:off x="7747236" y="2856703"/>
            <a:ext cx="3354172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1600" b="1" dirty="0">
                <a:gradFill flip="none" rotWithShape="1">
                  <a:gsLst>
                    <a:gs pos="0">
                      <a:srgbClr val="1BBFFF"/>
                    </a:gs>
                    <a:gs pos="100000">
                      <a:srgbClr val="3485FE"/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  <a:cs typeface="Arial" panose="020B0604020202020204" pitchFamily="34" charset="0"/>
              </a:rPr>
              <a:t>Ganhos do cliente</a:t>
            </a:r>
          </a:p>
        </p:txBody>
      </p:sp>
      <p:sp>
        <p:nvSpPr>
          <p:cNvPr id="132" name="Retângulo 131">
            <a:extLst>
              <a:ext uri="{FF2B5EF4-FFF2-40B4-BE49-F238E27FC236}">
                <a16:creationId xmlns:a16="http://schemas.microsoft.com/office/drawing/2014/main" id="{DE120BE2-1E3C-ADB7-0CD8-21C2385A4AA2}"/>
              </a:ext>
            </a:extLst>
          </p:cNvPr>
          <p:cNvSpPr/>
          <p:nvPr/>
        </p:nvSpPr>
        <p:spPr>
          <a:xfrm>
            <a:off x="7747236" y="4492213"/>
            <a:ext cx="1808508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t-BR" sz="1600" b="1" dirty="0">
                <a:gradFill flip="none" rotWithShape="1">
                  <a:gsLst>
                    <a:gs pos="0">
                      <a:srgbClr val="1BBFFF"/>
                    </a:gs>
                    <a:gs pos="100000">
                      <a:srgbClr val="3485FE"/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  <a:cs typeface="Arial" panose="020B0604020202020204" pitchFamily="34" charset="0"/>
              </a:rPr>
              <a:t>Dores do cliente</a:t>
            </a:r>
          </a:p>
        </p:txBody>
      </p:sp>
      <p:sp>
        <p:nvSpPr>
          <p:cNvPr id="133" name="Retângulo: Cantos Arredondados 132">
            <a:extLst>
              <a:ext uri="{FF2B5EF4-FFF2-40B4-BE49-F238E27FC236}">
                <a16:creationId xmlns:a16="http://schemas.microsoft.com/office/drawing/2014/main" id="{979955F1-C451-6F49-7996-9B0AEF42019D}"/>
              </a:ext>
            </a:extLst>
          </p:cNvPr>
          <p:cNvSpPr/>
          <p:nvPr/>
        </p:nvSpPr>
        <p:spPr>
          <a:xfrm>
            <a:off x="6342862" y="1081220"/>
            <a:ext cx="1280249" cy="4819032"/>
          </a:xfrm>
          <a:prstGeom prst="roundRect">
            <a:avLst/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6" name="Imagem 135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B762EA6F-2FF0-1FA4-3BD9-148634CE2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82" y="2127575"/>
            <a:ext cx="956547" cy="2602849"/>
          </a:xfrm>
          <a:prstGeom prst="rect">
            <a:avLst/>
          </a:prstGeom>
        </p:spPr>
      </p:pic>
      <p:sp>
        <p:nvSpPr>
          <p:cNvPr id="146" name="Retângulo: Cantos Arredondados 145">
            <a:extLst>
              <a:ext uri="{FF2B5EF4-FFF2-40B4-BE49-F238E27FC236}">
                <a16:creationId xmlns:a16="http://schemas.microsoft.com/office/drawing/2014/main" id="{A8B829A7-EE9D-B609-CD6E-E73553003C3B}"/>
              </a:ext>
            </a:extLst>
          </p:cNvPr>
          <p:cNvSpPr/>
          <p:nvPr/>
        </p:nvSpPr>
        <p:spPr>
          <a:xfrm>
            <a:off x="1954306" y="1613646"/>
            <a:ext cx="1066800" cy="756366"/>
          </a:xfrm>
          <a:prstGeom prst="roundRect">
            <a:avLst/>
          </a:prstGeom>
          <a:noFill/>
          <a:ln w="19050">
            <a:solidFill>
              <a:srgbClr val="CC59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Carro autônomo</a:t>
            </a:r>
          </a:p>
        </p:txBody>
      </p:sp>
      <p:sp>
        <p:nvSpPr>
          <p:cNvPr id="147" name="Retângulo: Cantos Arredondados 146">
            <a:extLst>
              <a:ext uri="{FF2B5EF4-FFF2-40B4-BE49-F238E27FC236}">
                <a16:creationId xmlns:a16="http://schemas.microsoft.com/office/drawing/2014/main" id="{E7EB8EC3-E04E-5EBD-11E2-88A8B5495F3B}"/>
              </a:ext>
            </a:extLst>
          </p:cNvPr>
          <p:cNvSpPr/>
          <p:nvPr/>
        </p:nvSpPr>
        <p:spPr>
          <a:xfrm>
            <a:off x="3224193" y="1613646"/>
            <a:ext cx="1066800" cy="756366"/>
          </a:xfrm>
          <a:prstGeom prst="roundRect">
            <a:avLst/>
          </a:prstGeom>
          <a:noFill/>
          <a:ln w="19050">
            <a:solidFill>
              <a:srgbClr val="CC59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Foco no design e estilo</a:t>
            </a:r>
          </a:p>
        </p:txBody>
      </p:sp>
      <p:sp>
        <p:nvSpPr>
          <p:cNvPr id="148" name="Retângulo: Cantos Arredondados 147">
            <a:extLst>
              <a:ext uri="{FF2B5EF4-FFF2-40B4-BE49-F238E27FC236}">
                <a16:creationId xmlns:a16="http://schemas.microsoft.com/office/drawing/2014/main" id="{9A1B886B-9771-9901-F582-517BE88BA69F}"/>
              </a:ext>
            </a:extLst>
          </p:cNvPr>
          <p:cNvSpPr/>
          <p:nvPr/>
        </p:nvSpPr>
        <p:spPr>
          <a:xfrm>
            <a:off x="4497268" y="1613646"/>
            <a:ext cx="1249107" cy="756366"/>
          </a:xfrm>
          <a:prstGeom prst="roundRect">
            <a:avLst/>
          </a:prstGeom>
          <a:noFill/>
          <a:ln w="19050">
            <a:solidFill>
              <a:srgbClr val="CC59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Performance de 0~100Km/h</a:t>
            </a:r>
          </a:p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4,4s~6,2s</a:t>
            </a:r>
          </a:p>
        </p:txBody>
      </p:sp>
      <p:sp>
        <p:nvSpPr>
          <p:cNvPr id="158" name="Retângulo: Cantos Arredondados 157">
            <a:extLst>
              <a:ext uri="{FF2B5EF4-FFF2-40B4-BE49-F238E27FC236}">
                <a16:creationId xmlns:a16="http://schemas.microsoft.com/office/drawing/2014/main" id="{CA13F5B2-AC10-1652-9F71-0EB200F88CD6}"/>
              </a:ext>
            </a:extLst>
          </p:cNvPr>
          <p:cNvSpPr/>
          <p:nvPr/>
        </p:nvSpPr>
        <p:spPr>
          <a:xfrm>
            <a:off x="1954306" y="3291373"/>
            <a:ext cx="1066800" cy="756366"/>
          </a:xfrm>
          <a:prstGeom prst="roundRect">
            <a:avLst/>
          </a:prstGeom>
          <a:noFill/>
          <a:ln w="19050">
            <a:solidFill>
              <a:srgbClr val="CC59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Modelo S</a:t>
            </a:r>
          </a:p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60~85 KWh</a:t>
            </a:r>
          </a:p>
        </p:txBody>
      </p:sp>
      <p:sp>
        <p:nvSpPr>
          <p:cNvPr id="159" name="Retângulo: Cantos Arredondados 158">
            <a:extLst>
              <a:ext uri="{FF2B5EF4-FFF2-40B4-BE49-F238E27FC236}">
                <a16:creationId xmlns:a16="http://schemas.microsoft.com/office/drawing/2014/main" id="{C7A26AF0-8C80-8C64-2280-11A043061234}"/>
              </a:ext>
            </a:extLst>
          </p:cNvPr>
          <p:cNvSpPr/>
          <p:nvPr/>
        </p:nvSpPr>
        <p:spPr>
          <a:xfrm>
            <a:off x="3224193" y="3291373"/>
            <a:ext cx="1066800" cy="756366"/>
          </a:xfrm>
          <a:prstGeom prst="roundRect">
            <a:avLst/>
          </a:prstGeom>
          <a:noFill/>
          <a:ln w="19050">
            <a:solidFill>
              <a:srgbClr val="CC59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Modelo X</a:t>
            </a:r>
          </a:p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Model 3</a:t>
            </a:r>
          </a:p>
        </p:txBody>
      </p:sp>
      <p:sp>
        <p:nvSpPr>
          <p:cNvPr id="160" name="Retângulo: Cantos Arredondados 159">
            <a:extLst>
              <a:ext uri="{FF2B5EF4-FFF2-40B4-BE49-F238E27FC236}">
                <a16:creationId xmlns:a16="http://schemas.microsoft.com/office/drawing/2014/main" id="{10FF2DB9-89FD-BF10-101E-EADEF0E4449D}"/>
              </a:ext>
            </a:extLst>
          </p:cNvPr>
          <p:cNvSpPr/>
          <p:nvPr/>
        </p:nvSpPr>
        <p:spPr>
          <a:xfrm>
            <a:off x="4497268" y="3291373"/>
            <a:ext cx="1249107" cy="756366"/>
          </a:xfrm>
          <a:prstGeom prst="roundRect">
            <a:avLst/>
          </a:prstGeom>
          <a:noFill/>
          <a:ln w="19050">
            <a:solidFill>
              <a:srgbClr val="CC59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Bateria com 8 anos de garantia</a:t>
            </a:r>
          </a:p>
        </p:txBody>
      </p:sp>
      <p:sp>
        <p:nvSpPr>
          <p:cNvPr id="170" name="Retângulo: Cantos Arredondados 169">
            <a:extLst>
              <a:ext uri="{FF2B5EF4-FFF2-40B4-BE49-F238E27FC236}">
                <a16:creationId xmlns:a16="http://schemas.microsoft.com/office/drawing/2014/main" id="{8FF80785-2ABA-0230-C4BB-B84D12D70153}"/>
              </a:ext>
            </a:extLst>
          </p:cNvPr>
          <p:cNvSpPr/>
          <p:nvPr/>
        </p:nvSpPr>
        <p:spPr>
          <a:xfrm>
            <a:off x="1954306" y="4935751"/>
            <a:ext cx="879103" cy="756366"/>
          </a:xfrm>
          <a:prstGeom prst="roundRect">
            <a:avLst/>
          </a:prstGeom>
          <a:noFill/>
          <a:ln w="19050">
            <a:solidFill>
              <a:srgbClr val="CC59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5+2 lugares</a:t>
            </a:r>
          </a:p>
        </p:txBody>
      </p:sp>
      <p:sp>
        <p:nvSpPr>
          <p:cNvPr id="171" name="Retângulo: Cantos Arredondados 170">
            <a:extLst>
              <a:ext uri="{FF2B5EF4-FFF2-40B4-BE49-F238E27FC236}">
                <a16:creationId xmlns:a16="http://schemas.microsoft.com/office/drawing/2014/main" id="{CA706A48-48CA-84FB-986D-91F12FECABBB}"/>
              </a:ext>
            </a:extLst>
          </p:cNvPr>
          <p:cNvSpPr/>
          <p:nvPr/>
        </p:nvSpPr>
        <p:spPr>
          <a:xfrm>
            <a:off x="3041886" y="4935751"/>
            <a:ext cx="1249107" cy="756366"/>
          </a:xfrm>
          <a:prstGeom prst="roundRect">
            <a:avLst/>
          </a:prstGeom>
          <a:noFill/>
          <a:ln w="19050">
            <a:solidFill>
              <a:srgbClr val="CC59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Rede de carregamento de bateria </a:t>
            </a:r>
          </a:p>
        </p:txBody>
      </p:sp>
      <p:sp>
        <p:nvSpPr>
          <p:cNvPr id="172" name="Retângulo: Cantos Arredondados 171">
            <a:extLst>
              <a:ext uri="{FF2B5EF4-FFF2-40B4-BE49-F238E27FC236}">
                <a16:creationId xmlns:a16="http://schemas.microsoft.com/office/drawing/2014/main" id="{10689FE1-7227-ED57-41D1-88C33B38BC21}"/>
              </a:ext>
            </a:extLst>
          </p:cNvPr>
          <p:cNvSpPr/>
          <p:nvPr/>
        </p:nvSpPr>
        <p:spPr>
          <a:xfrm>
            <a:off x="4497268" y="4935751"/>
            <a:ext cx="1249107" cy="756366"/>
          </a:xfrm>
          <a:prstGeom prst="roundRect">
            <a:avLst/>
          </a:prstGeom>
          <a:noFill/>
          <a:ln w="19050">
            <a:solidFill>
              <a:srgbClr val="CC59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Carregamento de bateria 45 ~90Km/h</a:t>
            </a:r>
          </a:p>
        </p:txBody>
      </p:sp>
      <p:sp>
        <p:nvSpPr>
          <p:cNvPr id="188" name="Retângulo: Cantos Arredondados 187">
            <a:extLst>
              <a:ext uri="{FF2B5EF4-FFF2-40B4-BE49-F238E27FC236}">
                <a16:creationId xmlns:a16="http://schemas.microsoft.com/office/drawing/2014/main" id="{EE3DE935-5411-00E1-9D58-86A7C3EE326B}"/>
              </a:ext>
            </a:extLst>
          </p:cNvPr>
          <p:cNvSpPr/>
          <p:nvPr/>
        </p:nvSpPr>
        <p:spPr>
          <a:xfrm>
            <a:off x="7879104" y="3291373"/>
            <a:ext cx="1129975" cy="756366"/>
          </a:xfrm>
          <a:prstGeom prst="roundRect">
            <a:avLst/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Boas avaliações quanto à segurança</a:t>
            </a:r>
          </a:p>
        </p:txBody>
      </p:sp>
      <p:sp>
        <p:nvSpPr>
          <p:cNvPr id="189" name="Retângulo: Cantos Arredondados 188">
            <a:extLst>
              <a:ext uri="{FF2B5EF4-FFF2-40B4-BE49-F238E27FC236}">
                <a16:creationId xmlns:a16="http://schemas.microsoft.com/office/drawing/2014/main" id="{7C373BD4-61EE-8F9F-BA6F-43F612632C1A}"/>
              </a:ext>
            </a:extLst>
          </p:cNvPr>
          <p:cNvSpPr/>
          <p:nvPr/>
        </p:nvSpPr>
        <p:spPr>
          <a:xfrm>
            <a:off x="9188825" y="3291373"/>
            <a:ext cx="1129975" cy="756366"/>
          </a:xfrm>
          <a:prstGeom prst="roundRect">
            <a:avLst/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Carros de 4 a 7 lugares</a:t>
            </a:r>
          </a:p>
        </p:txBody>
      </p:sp>
      <p:sp>
        <p:nvSpPr>
          <p:cNvPr id="191" name="Retângulo: Cantos Arredondados 190">
            <a:extLst>
              <a:ext uri="{FF2B5EF4-FFF2-40B4-BE49-F238E27FC236}">
                <a16:creationId xmlns:a16="http://schemas.microsoft.com/office/drawing/2014/main" id="{23FEE7EC-D15C-A0AC-01BE-16D5A35F1C26}"/>
              </a:ext>
            </a:extLst>
          </p:cNvPr>
          <p:cNvSpPr/>
          <p:nvPr/>
        </p:nvSpPr>
        <p:spPr>
          <a:xfrm>
            <a:off x="10498547" y="3291373"/>
            <a:ext cx="1080910" cy="732168"/>
          </a:xfrm>
          <a:prstGeom prst="roundRect">
            <a:avLst/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Reconhecer a marca</a:t>
            </a:r>
          </a:p>
        </p:txBody>
      </p:sp>
      <p:sp>
        <p:nvSpPr>
          <p:cNvPr id="192" name="Retângulo: Cantos Arredondados 191">
            <a:extLst>
              <a:ext uri="{FF2B5EF4-FFF2-40B4-BE49-F238E27FC236}">
                <a16:creationId xmlns:a16="http://schemas.microsoft.com/office/drawing/2014/main" id="{7EF48C0A-4568-7783-BFF0-6ED6D9FC6441}"/>
              </a:ext>
            </a:extLst>
          </p:cNvPr>
          <p:cNvSpPr/>
          <p:nvPr/>
        </p:nvSpPr>
        <p:spPr>
          <a:xfrm>
            <a:off x="10498547" y="2876892"/>
            <a:ext cx="1080910" cy="268139"/>
          </a:xfrm>
          <a:prstGeom prst="roundRect">
            <a:avLst>
              <a:gd name="adj" fmla="val 33383"/>
            </a:avLst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Design</a:t>
            </a:r>
          </a:p>
        </p:txBody>
      </p:sp>
      <p:sp>
        <p:nvSpPr>
          <p:cNvPr id="205" name="Retângulo: Cantos Arredondados 204">
            <a:extLst>
              <a:ext uri="{FF2B5EF4-FFF2-40B4-BE49-F238E27FC236}">
                <a16:creationId xmlns:a16="http://schemas.microsoft.com/office/drawing/2014/main" id="{5D4C6C2A-437C-53FF-5FDF-BB37883F32FE}"/>
              </a:ext>
            </a:extLst>
          </p:cNvPr>
          <p:cNvSpPr/>
          <p:nvPr/>
        </p:nvSpPr>
        <p:spPr>
          <a:xfrm>
            <a:off x="7879104" y="4943430"/>
            <a:ext cx="1129975" cy="756366"/>
          </a:xfrm>
          <a:prstGeom prst="roundRect">
            <a:avLst/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Possibilidade de acidentes</a:t>
            </a:r>
          </a:p>
        </p:txBody>
      </p:sp>
      <p:sp>
        <p:nvSpPr>
          <p:cNvPr id="206" name="Retângulo: Cantos Arredondados 205">
            <a:extLst>
              <a:ext uri="{FF2B5EF4-FFF2-40B4-BE49-F238E27FC236}">
                <a16:creationId xmlns:a16="http://schemas.microsoft.com/office/drawing/2014/main" id="{654E5B87-C4FC-78ED-8803-37089A9351A1}"/>
              </a:ext>
            </a:extLst>
          </p:cNvPr>
          <p:cNvSpPr/>
          <p:nvPr/>
        </p:nvSpPr>
        <p:spPr>
          <a:xfrm>
            <a:off x="9114178" y="4943430"/>
            <a:ext cx="1261337" cy="756366"/>
          </a:xfrm>
          <a:prstGeom prst="roundRect">
            <a:avLst/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Falta de </a:t>
            </a:r>
            <a:br>
              <a:rPr lang="pt-BR" sz="1000" dirty="0">
                <a:solidFill>
                  <a:schemeClr val="tx1"/>
                </a:solidFill>
                <a:latin typeface="Montserrat" pitchFamily="2" charset="0"/>
              </a:rPr>
            </a:br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rede de carregamento</a:t>
            </a:r>
          </a:p>
        </p:txBody>
      </p:sp>
      <p:sp>
        <p:nvSpPr>
          <p:cNvPr id="207" name="Retângulo: Cantos Arredondados 206">
            <a:extLst>
              <a:ext uri="{FF2B5EF4-FFF2-40B4-BE49-F238E27FC236}">
                <a16:creationId xmlns:a16="http://schemas.microsoft.com/office/drawing/2014/main" id="{8702358B-A55D-82D8-8151-F165F1B41534}"/>
              </a:ext>
            </a:extLst>
          </p:cNvPr>
          <p:cNvSpPr/>
          <p:nvPr/>
        </p:nvSpPr>
        <p:spPr>
          <a:xfrm>
            <a:off x="10498548" y="4943430"/>
            <a:ext cx="1209358" cy="732168"/>
          </a:xfrm>
          <a:prstGeom prst="roundRect">
            <a:avLst/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Carregamento de baterias recorrente</a:t>
            </a:r>
          </a:p>
        </p:txBody>
      </p:sp>
      <p:sp>
        <p:nvSpPr>
          <p:cNvPr id="208" name="Retângulo: Cantos Arredondados 207">
            <a:extLst>
              <a:ext uri="{FF2B5EF4-FFF2-40B4-BE49-F238E27FC236}">
                <a16:creationId xmlns:a16="http://schemas.microsoft.com/office/drawing/2014/main" id="{F1D3216A-027A-9826-4FAF-517F39667753}"/>
              </a:ext>
            </a:extLst>
          </p:cNvPr>
          <p:cNvSpPr/>
          <p:nvPr/>
        </p:nvSpPr>
        <p:spPr>
          <a:xfrm>
            <a:off x="9649150" y="4528073"/>
            <a:ext cx="2058756" cy="289310"/>
          </a:xfrm>
          <a:prstGeom prst="roundRect">
            <a:avLst>
              <a:gd name="adj" fmla="val 22864"/>
            </a:avLst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Medo da bateria acabar</a:t>
            </a:r>
          </a:p>
        </p:txBody>
      </p:sp>
      <p:sp>
        <p:nvSpPr>
          <p:cNvPr id="215" name="Retângulo: Cantos Arredondados 214">
            <a:extLst>
              <a:ext uri="{FF2B5EF4-FFF2-40B4-BE49-F238E27FC236}">
                <a16:creationId xmlns:a16="http://schemas.microsoft.com/office/drawing/2014/main" id="{25127A5C-6B23-738F-54EF-D2CAE74C7BFD}"/>
              </a:ext>
            </a:extLst>
          </p:cNvPr>
          <p:cNvSpPr/>
          <p:nvPr/>
        </p:nvSpPr>
        <p:spPr>
          <a:xfrm>
            <a:off x="7879103" y="1622430"/>
            <a:ext cx="1817705" cy="756366"/>
          </a:xfrm>
          <a:prstGeom prst="roundRect">
            <a:avLst/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Ligar para seguro em caso de descarga de bateria</a:t>
            </a:r>
          </a:p>
        </p:txBody>
      </p:sp>
      <p:sp>
        <p:nvSpPr>
          <p:cNvPr id="216" name="Retângulo: Cantos Arredondados 215">
            <a:extLst>
              <a:ext uri="{FF2B5EF4-FFF2-40B4-BE49-F238E27FC236}">
                <a16:creationId xmlns:a16="http://schemas.microsoft.com/office/drawing/2014/main" id="{C52512D6-86C3-2459-4A43-A84BC9CAF847}"/>
              </a:ext>
            </a:extLst>
          </p:cNvPr>
          <p:cNvSpPr/>
          <p:nvPr/>
        </p:nvSpPr>
        <p:spPr>
          <a:xfrm>
            <a:off x="9862711" y="1622430"/>
            <a:ext cx="1716746" cy="756366"/>
          </a:xfrm>
          <a:prstGeom prst="roundRect">
            <a:avLst/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Montserrat" pitchFamily="2" charset="0"/>
              </a:rPr>
              <a:t>Ir até postos específicos para alimentar a bateria</a:t>
            </a:r>
          </a:p>
        </p:txBody>
      </p:sp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www.w3.org/XML/1998/namespace"/>
    <ds:schemaRef ds:uri="http://schemas.openxmlformats.org/package/2006/metadata/core-properties"/>
    <ds:schemaRef ds:uri="ca24610a-89d8-41ed-9d17-0839b3811cc0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aee5329c-066a-4f26-a2c8-b375c9a21a0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9C631B5-4EE8-40CC-8B89-DFBE6D5531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117</Words>
  <Application>Microsoft Office PowerPoint</Application>
  <PresentationFormat>Widescreen</PresentationFormat>
  <Paragraphs>32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26</cp:revision>
  <dcterms:created xsi:type="dcterms:W3CDTF">2023-01-17T17:16:10Z</dcterms:created>
  <dcterms:modified xsi:type="dcterms:W3CDTF">2025-03-25T13:41:33Z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